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9"/>
  </p:notesMasterIdLst>
  <p:handoutMasterIdLst>
    <p:handoutMasterId r:id="rId40"/>
  </p:handoutMasterIdLst>
  <p:sldIdLst>
    <p:sldId id="256" r:id="rId2"/>
    <p:sldId id="257" r:id="rId3"/>
    <p:sldId id="265" r:id="rId4"/>
    <p:sldId id="295" r:id="rId5"/>
    <p:sldId id="296" r:id="rId6"/>
    <p:sldId id="261" r:id="rId7"/>
    <p:sldId id="259" r:id="rId8"/>
    <p:sldId id="297" r:id="rId9"/>
    <p:sldId id="262" r:id="rId10"/>
    <p:sldId id="264" r:id="rId11"/>
    <p:sldId id="263" r:id="rId12"/>
    <p:sldId id="266" r:id="rId13"/>
    <p:sldId id="267" r:id="rId14"/>
    <p:sldId id="270" r:id="rId15"/>
    <p:sldId id="271" r:id="rId16"/>
    <p:sldId id="269" r:id="rId17"/>
    <p:sldId id="272" r:id="rId18"/>
    <p:sldId id="274" r:id="rId19"/>
    <p:sldId id="273" r:id="rId20"/>
    <p:sldId id="275" r:id="rId21"/>
    <p:sldId id="276" r:id="rId22"/>
    <p:sldId id="299" r:id="rId23"/>
    <p:sldId id="281" r:id="rId24"/>
    <p:sldId id="279" r:id="rId25"/>
    <p:sldId id="282" r:id="rId26"/>
    <p:sldId id="283" r:id="rId27"/>
    <p:sldId id="277" r:id="rId28"/>
    <p:sldId id="280" r:id="rId29"/>
    <p:sldId id="285" r:id="rId30"/>
    <p:sldId id="284" r:id="rId31"/>
    <p:sldId id="287" r:id="rId32"/>
    <p:sldId id="286" r:id="rId33"/>
    <p:sldId id="289" r:id="rId34"/>
    <p:sldId id="291" r:id="rId35"/>
    <p:sldId id="290" r:id="rId36"/>
    <p:sldId id="293" r:id="rId37"/>
    <p:sldId id="292" r:id="rId3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05" autoAdjust="0"/>
    <p:restoredTop sz="95163" autoAdjust="0"/>
  </p:normalViewPr>
  <p:slideViewPr>
    <p:cSldViewPr snapToGrid="0">
      <p:cViewPr varScale="1">
        <p:scale>
          <a:sx n="113" d="100"/>
          <a:sy n="113" d="100"/>
        </p:scale>
        <p:origin x="942"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2019/1/9</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半導体レーザーは小型で取り回しがしやすい</a:t>
            </a:r>
            <a:endParaRPr kumimoji="1" lang="en-US" altLang="ja-JP" dirty="0"/>
          </a:p>
          <a:p>
            <a:r>
              <a:rPr kumimoji="1" lang="ja-JP" altLang="en-US"/>
              <a:t>ファイバーレーザー</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23</a:t>
            </a:fld>
            <a:endParaRPr kumimoji="1" lang="ja-JP" altLang="en-US"/>
          </a:p>
        </p:txBody>
      </p:sp>
    </p:spTree>
    <p:extLst>
      <p:ext uri="{BB962C8B-B14F-4D97-AF65-F5344CB8AC3E}">
        <p14:creationId xmlns:p14="http://schemas.microsoft.com/office/powerpoint/2010/main" val="3574659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周期後発広告エピダウン</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25</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27</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光励起での実験やシミュレーションからパルス幅を決める要因はモード利得の大きさと共振器寿命であるとわかった</a:t>
            </a:r>
            <a:endParaRPr kumimoji="1" lang="en-US" altLang="ja-JP" dirty="0"/>
          </a:p>
          <a:p>
            <a:r>
              <a:rPr kumimoji="1" lang="en-US" altLang="ja-JP" dirty="0"/>
              <a:t>G0</a:t>
            </a:r>
            <a:r>
              <a:rPr kumimoji="1" lang="ja-JP" altLang="en-US" dirty="0"/>
              <a:t>は何で決まるの？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74644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8</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16</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2019/1/9</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16.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dirty="0"/>
              <a:t>背景</a:t>
            </a:r>
            <a:endParaRPr kumimoji="1" lang="en-US" altLang="ja-JP" dirty="0"/>
          </a:p>
          <a:p>
            <a:r>
              <a:rPr lang="ja-JP" altLang="en-US">
                <a:solidFill>
                  <a:srgbClr val="FF0000"/>
                </a:solidFill>
              </a:rPr>
              <a:t>実験方法</a:t>
            </a:r>
            <a:endParaRPr lang="en-US" altLang="ja-JP" dirty="0">
              <a:solidFill>
                <a:srgbClr val="FF0000"/>
              </a:solidFill>
            </a:endParaRPr>
          </a:p>
          <a:p>
            <a:pPr lvl="1">
              <a:buFont typeface="Wingdings" pitchFamily="2" charset="2"/>
              <a:buChar char="ü"/>
            </a:pPr>
            <a:r>
              <a:rPr lang="ja-JP" altLang="en-US">
                <a:solidFill>
                  <a:srgbClr val="FF0000"/>
                </a:solidFill>
              </a:rPr>
              <a:t>試料構造</a:t>
            </a:r>
            <a:endParaRPr lang="en-US" altLang="ja-JP" dirty="0">
              <a:solidFill>
                <a:srgbClr val="FF0000"/>
              </a:solidFill>
            </a:endParaRPr>
          </a:p>
          <a:p>
            <a:pPr lvl="1">
              <a:buFont typeface="Wingdings" pitchFamily="2" charset="2"/>
              <a:buChar char="ü"/>
            </a:pPr>
            <a:r>
              <a:rPr lang="ja-JP" altLang="en-US">
                <a:solidFill>
                  <a:srgbClr val="FF0000"/>
                </a:solidFill>
              </a:rPr>
              <a:t>測定方法</a:t>
            </a:r>
            <a:endParaRPr lang="en-US" altLang="ja-JP" dirty="0">
              <a:solidFill>
                <a:srgbClr val="FF0000"/>
              </a:solidFill>
            </a:endParaRPr>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Tree>
    <p:extLst>
      <p:ext uri="{BB962C8B-B14F-4D97-AF65-F5344CB8AC3E}">
        <p14:creationId xmlns:p14="http://schemas.microsoft.com/office/powerpoint/2010/main" val="1345204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139778"/>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3669632"/>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123184"/>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903112"/>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1356664"/>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2358189"/>
            <a:ext cx="0" cy="131144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2880475"/>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2"/>
          <a:stretch>
            <a:fillRect/>
          </a:stretch>
        </p:blipFill>
        <p:spPr>
          <a:xfrm>
            <a:off x="1215190" y="396165"/>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11</a:t>
            </a:fld>
            <a:endParaRPr kumimoji="1" lang="ja-JP" altLang="en-US"/>
          </a:p>
        </p:txBody>
      </p:sp>
      <p:pic>
        <p:nvPicPr>
          <p:cNvPr id="10" name="図 9">
            <a:extLst>
              <a:ext uri="{FF2B5EF4-FFF2-40B4-BE49-F238E27FC236}">
                <a16:creationId xmlns:a16="http://schemas.microsoft.com/office/drawing/2014/main" id="{CB3F1B68-C87F-8C4F-9309-02D67226E715}"/>
              </a:ext>
            </a:extLst>
          </p:cNvPr>
          <p:cNvPicPr>
            <a:picLocks noChangeAspect="1"/>
          </p:cNvPicPr>
          <p:nvPr/>
        </p:nvPicPr>
        <p:blipFill rotWithShape="1">
          <a:blip r:embed="rId3">
            <a:extLst>
              <a:ext uri="{28A0092B-C50C-407E-A947-70E740481C1C}">
                <a14:useLocalDpi xmlns:a14="http://schemas.microsoft.com/office/drawing/2010/main" val="0"/>
              </a:ext>
            </a:extLst>
          </a:blip>
          <a:srcRect t="7066"/>
          <a:stretch/>
        </p:blipFill>
        <p:spPr>
          <a:xfrm>
            <a:off x="3428595" y="4647953"/>
            <a:ext cx="2803763" cy="2297529"/>
          </a:xfrm>
          <a:prstGeom prst="rect">
            <a:avLst/>
          </a:prstGeom>
        </p:spPr>
      </p:pic>
      <p:grpSp>
        <p:nvGrpSpPr>
          <p:cNvPr id="12" name="グループ化 11">
            <a:extLst>
              <a:ext uri="{FF2B5EF4-FFF2-40B4-BE49-F238E27FC236}">
                <a16:creationId xmlns:a16="http://schemas.microsoft.com/office/drawing/2014/main" id="{9E2528FD-CF62-EA47-9BA3-3B2A68BB4429}"/>
              </a:ext>
            </a:extLst>
          </p:cNvPr>
          <p:cNvGrpSpPr/>
          <p:nvPr/>
        </p:nvGrpSpPr>
        <p:grpSpPr>
          <a:xfrm>
            <a:off x="4893845" y="113146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4">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60" y="1105895"/>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994558" y="879838"/>
            <a:ext cx="3621505" cy="369332"/>
          </a:xfrm>
          <a:prstGeom prst="rect">
            <a:avLst/>
          </a:prstGeom>
          <a:noFill/>
        </p:spPr>
        <p:txBody>
          <a:bodyPr wrap="square" rtlCol="0">
            <a:spAutoFit/>
          </a:bodyPr>
          <a:lstStyle/>
          <a:p>
            <a:r>
              <a:rPr lang="ja-JP" altLang="en-US" dirty="0"/>
              <a:t>ブロードコンタクトレーザー</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817895" y="426894"/>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p:spTree>
    <p:extLst>
      <p:ext uri="{BB962C8B-B14F-4D97-AF65-F5344CB8AC3E}">
        <p14:creationId xmlns:p14="http://schemas.microsoft.com/office/powerpoint/2010/main" val="3585124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12</a:t>
            </a:fld>
            <a:endParaRPr kumimoji="1" lang="ja-JP" altLang="en-US"/>
          </a:p>
        </p:txBody>
      </p:sp>
      <p:pic>
        <p:nvPicPr>
          <p:cNvPr id="6" name="図 5">
            <a:extLst>
              <a:ext uri="{FF2B5EF4-FFF2-40B4-BE49-F238E27FC236}">
                <a16:creationId xmlns:a16="http://schemas.microsoft.com/office/drawing/2014/main" id="{6A9163F3-A851-5141-846B-2B4F3B16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56" y="681037"/>
            <a:ext cx="5525546" cy="2948474"/>
          </a:xfrm>
          <a:prstGeom prst="rect">
            <a:avLst/>
          </a:prstGeom>
        </p:spPr>
      </p:pic>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1" r="69019"/>
          <a:stretch/>
        </p:blipFill>
        <p:spPr>
          <a:xfrm>
            <a:off x="6343402" y="369332"/>
            <a:ext cx="1168215" cy="3324919"/>
          </a:xfrm>
          <a:prstGeom prst="rect">
            <a:avLst/>
          </a:prstGeom>
        </p:spPr>
      </p:pic>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rmAutofit fontScale="90000"/>
          </a:bodyPr>
          <a:lstStyle/>
          <a:p>
            <a:r>
              <a:rPr lang="ja-JP" altLang="en-US" dirty="0"/>
              <a:t>測定方法</a:t>
            </a:r>
            <a:endParaRPr kumimoji="1" lang="ja-JP" altLang="en-US" dirty="0"/>
          </a:p>
        </p:txBody>
      </p:sp>
      <p:pic>
        <p:nvPicPr>
          <p:cNvPr id="15" name="図 14">
            <a:extLst>
              <a:ext uri="{FF2B5EF4-FFF2-40B4-BE49-F238E27FC236}">
                <a16:creationId xmlns:a16="http://schemas.microsoft.com/office/drawing/2014/main" id="{9954637C-AB53-4D8A-868D-875962369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36" y="3870272"/>
            <a:ext cx="5353523" cy="2801990"/>
          </a:xfrm>
          <a:prstGeom prst="rect">
            <a:avLst/>
          </a:prstGeom>
        </p:spPr>
      </p:pic>
      <p:sp>
        <p:nvSpPr>
          <p:cNvPr id="16" name="テキスト ボックス 15">
            <a:extLst>
              <a:ext uri="{FF2B5EF4-FFF2-40B4-BE49-F238E27FC236}">
                <a16:creationId xmlns:a16="http://schemas.microsoft.com/office/drawing/2014/main" id="{333F243F-3216-4B68-8C86-C2FBCE38BABE}"/>
              </a:ext>
            </a:extLst>
          </p:cNvPr>
          <p:cNvSpPr txBox="1"/>
          <p:nvPr/>
        </p:nvSpPr>
        <p:spPr>
          <a:xfrm>
            <a:off x="0" y="3503755"/>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17" name="図 16">
            <a:extLst>
              <a:ext uri="{FF2B5EF4-FFF2-40B4-BE49-F238E27FC236}">
                <a16:creationId xmlns:a16="http://schemas.microsoft.com/office/drawing/2014/main" id="{74CD983E-E69B-4CCD-A53F-F9C15AED137A}"/>
              </a:ext>
            </a:extLst>
          </p:cNvPr>
          <p:cNvPicPr>
            <a:picLocks noChangeAspect="1"/>
          </p:cNvPicPr>
          <p:nvPr/>
        </p:nvPicPr>
        <p:blipFill rotWithShape="1">
          <a:blip r:embed="rId3">
            <a:extLst>
              <a:ext uri="{28A0092B-C50C-407E-A947-70E740481C1C}">
                <a14:useLocalDpi xmlns:a14="http://schemas.microsoft.com/office/drawing/2010/main" val="0"/>
              </a:ext>
            </a:extLst>
          </a:blip>
          <a:srcRect l="30980" r="-10858"/>
          <a:stretch/>
        </p:blipFill>
        <p:spPr>
          <a:xfrm>
            <a:off x="5796118" y="4005956"/>
            <a:ext cx="2538339" cy="2801990"/>
          </a:xfrm>
          <a:prstGeom prst="rect">
            <a:avLst/>
          </a:prstGeom>
        </p:spPr>
      </p:pic>
    </p:spTree>
    <p:extLst>
      <p:ext uri="{BB962C8B-B14F-4D97-AF65-F5344CB8AC3E}">
        <p14:creationId xmlns:p14="http://schemas.microsoft.com/office/powerpoint/2010/main" val="156711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dirty="0"/>
              <a:t>背景</a:t>
            </a:r>
            <a:endParaRPr kumimoji="1" lang="en-US" altLang="ja-JP" dirty="0"/>
          </a:p>
          <a:p>
            <a:r>
              <a:rPr lang="ja-JP" altLang="en-US"/>
              <a:t>実験方法</a:t>
            </a:r>
            <a:endParaRPr lang="en-US" altLang="ja-JP" dirty="0"/>
          </a:p>
          <a:p>
            <a:r>
              <a:rPr lang="ja-JP" altLang="en-US"/>
              <a:t>実験結果</a:t>
            </a:r>
            <a:endParaRPr lang="en-US" altLang="ja-JP" dirty="0"/>
          </a:p>
          <a:p>
            <a:pPr lvl="1">
              <a:buFont typeface="Wingdings" pitchFamily="2" charset="2"/>
              <a:buChar char="ü"/>
            </a:pPr>
            <a:r>
              <a:rPr lang="ja-JP" altLang="en-US"/>
              <a:t>ブロードコンタクトレーザー</a:t>
            </a:r>
            <a:endParaRPr lang="en-US" altLang="ja-JP" dirty="0"/>
          </a:p>
          <a:p>
            <a:pPr lvl="2">
              <a:buFont typeface="Wingdings" pitchFamily="2" charset="2"/>
              <a:buChar char="ü"/>
            </a:pPr>
            <a:r>
              <a:rPr lang="en-US" altLang="ja-JP" dirty="0"/>
              <a:t>3</a:t>
            </a:r>
            <a:r>
              <a:rPr lang="ja-JP" altLang="en-US"/>
              <a:t>周期</a:t>
            </a:r>
            <a:endParaRPr lang="en-US" altLang="ja-JP" dirty="0"/>
          </a:p>
          <a:p>
            <a:pPr lvl="2">
              <a:buFont typeface="Wingdings" pitchFamily="2" charset="2"/>
              <a:buChar char="ü"/>
            </a:pPr>
            <a:r>
              <a:rPr lang="en-US" altLang="ja-JP" dirty="0"/>
              <a:t>10</a:t>
            </a:r>
            <a:r>
              <a:rPr lang="ja-JP" altLang="en-US"/>
              <a:t>周期</a:t>
            </a:r>
            <a:endParaRPr lang="en-US" altLang="ja-JP" dirty="0"/>
          </a:p>
          <a:p>
            <a:pPr lvl="1">
              <a:buFont typeface="Wingdings" pitchFamily="2" charset="2"/>
              <a:buChar char="ü"/>
            </a:pPr>
            <a:r>
              <a:rPr lang="ja-JP" altLang="en-US"/>
              <a:t>リッジ導波路型レーザー</a:t>
            </a:r>
            <a:endParaRPr lang="en-US" altLang="ja-JP" dirty="0"/>
          </a:p>
          <a:p>
            <a:pPr lvl="2">
              <a:buFont typeface="Wingdings" pitchFamily="2" charset="2"/>
              <a:buChar char="ü"/>
            </a:pPr>
            <a:r>
              <a:rPr lang="en-US" altLang="ja-JP" dirty="0"/>
              <a:t>3</a:t>
            </a:r>
            <a:r>
              <a:rPr lang="ja-JP" altLang="en-US"/>
              <a:t>周期</a:t>
            </a:r>
            <a:endParaRPr lang="en-US" altLang="ja-JP" dirty="0"/>
          </a:p>
          <a:p>
            <a:pPr lvl="2">
              <a:buFont typeface="Wingdings" pitchFamily="2" charset="2"/>
              <a:buChar char="ü"/>
            </a:pPr>
            <a:r>
              <a:rPr lang="en-US" altLang="ja-JP" dirty="0"/>
              <a:t>10</a:t>
            </a:r>
            <a:r>
              <a:rPr lang="ja-JP" altLang="en-US"/>
              <a:t>周期</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Tree>
    <p:extLst>
      <p:ext uri="{BB962C8B-B14F-4D97-AF65-F5344CB8AC3E}">
        <p14:creationId xmlns:p14="http://schemas.microsoft.com/office/powerpoint/2010/main" val="301724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en-US" altLang="ja-JP" dirty="0">
                <a:solidFill>
                  <a:srgbClr val="FF0000"/>
                </a:solidFill>
              </a:rPr>
              <a:t>DC(</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en-US" altLang="ja-JP" dirty="0"/>
              <a:t>DC</a:t>
            </a:r>
            <a:r>
              <a:rPr lang="ja-JP" altLang="en-US" dirty="0"/>
              <a:t>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grpSp>
        <p:nvGrpSpPr>
          <p:cNvPr id="15" name="グループ化 14">
            <a:extLst>
              <a:ext uri="{FF2B5EF4-FFF2-40B4-BE49-F238E27FC236}">
                <a16:creationId xmlns:a16="http://schemas.microsoft.com/office/drawing/2014/main" id="{D996D168-6026-F64A-9E4E-27E9B8647E15}"/>
              </a:ext>
            </a:extLst>
          </p:cNvPr>
          <p:cNvGrpSpPr/>
          <p:nvPr/>
        </p:nvGrpSpPr>
        <p:grpSpPr>
          <a:xfrm>
            <a:off x="215695" y="1401215"/>
            <a:ext cx="2906387" cy="2472609"/>
            <a:chOff x="526882" y="1878166"/>
            <a:chExt cx="2906387" cy="2472609"/>
          </a:xfrm>
        </p:grpSpPr>
        <p:pic>
          <p:nvPicPr>
            <p:cNvPr id="6" name="図 5">
              <a:extLst>
                <a:ext uri="{FF2B5EF4-FFF2-40B4-BE49-F238E27FC236}">
                  <a16:creationId xmlns:a16="http://schemas.microsoft.com/office/drawing/2014/main" id="{CDC11AA3-754B-0246-946A-609A8B16E4E6}"/>
                </a:ext>
              </a:extLst>
            </p:cNvPr>
            <p:cNvPicPr>
              <a:picLocks noChangeAspect="1"/>
            </p:cNvPicPr>
            <p:nvPr/>
          </p:nvPicPr>
          <p:blipFill rotWithShape="1">
            <a:blip r:embed="rId2">
              <a:extLst>
                <a:ext uri="{28A0092B-C50C-407E-A947-70E740481C1C}">
                  <a14:useLocalDpi xmlns:a14="http://schemas.microsoft.com/office/drawing/2010/main" val="0"/>
                </a:ext>
              </a:extLst>
            </a:blip>
            <a:srcRect r="50997"/>
            <a:stretch/>
          </p:blipFill>
          <p:spPr>
            <a:xfrm>
              <a:off x="526882" y="1937160"/>
              <a:ext cx="2906387" cy="2413615"/>
            </a:xfrm>
            <a:prstGeom prst="rect">
              <a:avLst/>
            </a:prstGeom>
          </p:spPr>
        </p:pic>
        <p:sp>
          <p:nvSpPr>
            <p:cNvPr id="8" name="テキスト ボックス 7">
              <a:extLst>
                <a:ext uri="{FF2B5EF4-FFF2-40B4-BE49-F238E27FC236}">
                  <a16:creationId xmlns:a16="http://schemas.microsoft.com/office/drawing/2014/main" id="{022F1FE0-99E2-604F-8473-914118D98981}"/>
                </a:ext>
              </a:extLst>
            </p:cNvPr>
            <p:cNvSpPr txBox="1"/>
            <p:nvPr/>
          </p:nvSpPr>
          <p:spPr>
            <a:xfrm>
              <a:off x="912556" y="1878166"/>
              <a:ext cx="1476682" cy="369332"/>
            </a:xfrm>
            <a:prstGeom prst="rect">
              <a:avLst/>
            </a:prstGeom>
            <a:noFill/>
          </p:spPr>
          <p:txBody>
            <a:bodyPr wrap="square" rtlCol="0">
              <a:spAutoFit/>
            </a:bodyPr>
            <a:lstStyle/>
            <a:p>
              <a:r>
                <a:rPr kumimoji="1" lang="en-US" altLang="ja-JP" dirty="0"/>
                <a:t>IL</a:t>
              </a:r>
              <a:r>
                <a:rPr kumimoji="1" lang="ja-JP" altLang="en-US"/>
                <a:t>カーブ</a:t>
              </a:r>
            </a:p>
          </p:txBody>
        </p:sp>
      </p:gr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5" y="812494"/>
            <a:ext cx="2787446" cy="461665"/>
          </a:xfrm>
          <a:prstGeom prst="rect">
            <a:avLst/>
          </a:prstGeom>
          <a:noFill/>
        </p:spPr>
        <p:txBody>
          <a:bodyPr wrap="square" rtlCol="0">
            <a:spAutoFit/>
          </a:bodyPr>
          <a:lstStyle/>
          <a:p>
            <a:r>
              <a:rPr kumimoji="1" lang="en-US" altLang="ja-JP" sz="2400" dirty="0"/>
              <a:t>3</a:t>
            </a:r>
            <a:r>
              <a:rPr kumimoji="1" lang="ja-JP" altLang="en-US" sz="2400" dirty="0"/>
              <a:t>周期</a:t>
            </a:r>
          </a:p>
        </p:txBody>
      </p:sp>
      <p:grpSp>
        <p:nvGrpSpPr>
          <p:cNvPr id="16" name="グループ化 15">
            <a:extLst>
              <a:ext uri="{FF2B5EF4-FFF2-40B4-BE49-F238E27FC236}">
                <a16:creationId xmlns:a16="http://schemas.microsoft.com/office/drawing/2014/main" id="{80A8D5E5-31C6-8446-B62E-3987A48B562F}"/>
              </a:ext>
            </a:extLst>
          </p:cNvPr>
          <p:cNvGrpSpPr/>
          <p:nvPr/>
        </p:nvGrpSpPr>
        <p:grpSpPr>
          <a:xfrm>
            <a:off x="2997424" y="1281689"/>
            <a:ext cx="6286873" cy="2770653"/>
            <a:chOff x="526882" y="4605152"/>
            <a:chExt cx="5836180" cy="2280301"/>
          </a:xfrm>
        </p:grpSpPr>
        <p:pic>
          <p:nvPicPr>
            <p:cNvPr id="12" name="図 11">
              <a:extLst>
                <a:ext uri="{FF2B5EF4-FFF2-40B4-BE49-F238E27FC236}">
                  <a16:creationId xmlns:a16="http://schemas.microsoft.com/office/drawing/2014/main" id="{A4E6963B-D236-5646-B0EE-494F222CC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82" y="4718992"/>
              <a:ext cx="5836180" cy="2166461"/>
            </a:xfrm>
            <a:prstGeom prst="rect">
              <a:avLst/>
            </a:prstGeom>
          </p:spPr>
        </p:pic>
        <p:sp>
          <p:nvSpPr>
            <p:cNvPr id="13" name="テキスト ボックス 12">
              <a:extLst>
                <a:ext uri="{FF2B5EF4-FFF2-40B4-BE49-F238E27FC236}">
                  <a16:creationId xmlns:a16="http://schemas.microsoft.com/office/drawing/2014/main" id="{3CF48894-804D-354C-9B49-54C25BBE3555}"/>
                </a:ext>
              </a:extLst>
            </p:cNvPr>
            <p:cNvSpPr txBox="1"/>
            <p:nvPr/>
          </p:nvSpPr>
          <p:spPr>
            <a:xfrm>
              <a:off x="912556" y="4605152"/>
              <a:ext cx="1476682" cy="369332"/>
            </a:xfrm>
            <a:prstGeom prst="rect">
              <a:avLst/>
            </a:prstGeom>
            <a:noFill/>
          </p:spPr>
          <p:txBody>
            <a:bodyPr wrap="square" rtlCol="0">
              <a:spAutoFit/>
            </a:bodyPr>
            <a:lstStyle/>
            <a:p>
              <a:r>
                <a:rPr lang="ja-JP" altLang="en-US"/>
                <a:t>閾値電流</a:t>
              </a:r>
              <a:endParaRPr kumimoji="1" lang="ja-JP" altLang="en-US"/>
            </a:p>
          </p:txBody>
        </p:sp>
        <p:sp>
          <p:nvSpPr>
            <p:cNvPr id="14" name="テキスト ボックス 13">
              <a:extLst>
                <a:ext uri="{FF2B5EF4-FFF2-40B4-BE49-F238E27FC236}">
                  <a16:creationId xmlns:a16="http://schemas.microsoft.com/office/drawing/2014/main" id="{B8E770A9-7EED-314C-8556-CBD8F47E8534}"/>
                </a:ext>
              </a:extLst>
            </p:cNvPr>
            <p:cNvSpPr txBox="1"/>
            <p:nvPr/>
          </p:nvSpPr>
          <p:spPr>
            <a:xfrm>
              <a:off x="3833658" y="4605152"/>
              <a:ext cx="1962457" cy="369332"/>
            </a:xfrm>
            <a:prstGeom prst="rect">
              <a:avLst/>
            </a:prstGeom>
            <a:noFill/>
          </p:spPr>
          <p:txBody>
            <a:bodyPr wrap="square" rtlCol="0">
              <a:spAutoFit/>
            </a:bodyPr>
            <a:lstStyle/>
            <a:p>
              <a:r>
                <a:rPr kumimoji="1" lang="ja-JP" altLang="en-US"/>
                <a:t>スロープ効率</a:t>
              </a:r>
            </a:p>
          </p:txBody>
        </p:sp>
      </p:grpSp>
      <p:cxnSp>
        <p:nvCxnSpPr>
          <p:cNvPr id="18" name="直線矢印コネクタ 17">
            <a:extLst>
              <a:ext uri="{FF2B5EF4-FFF2-40B4-BE49-F238E27FC236}">
                <a16:creationId xmlns:a16="http://schemas.microsoft.com/office/drawing/2014/main" id="{F86641C8-3836-B04F-974A-9AF84B5FB617}"/>
              </a:ext>
            </a:extLst>
          </p:cNvPr>
          <p:cNvCxnSpPr/>
          <p:nvPr/>
        </p:nvCxnSpPr>
        <p:spPr>
          <a:xfrm flipV="1">
            <a:off x="3801591" y="3696852"/>
            <a:ext cx="0" cy="50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4190662"/>
            <a:ext cx="1590710" cy="369332"/>
          </a:xfrm>
          <a:prstGeom prst="rect">
            <a:avLst/>
          </a:prstGeom>
          <a:noFill/>
        </p:spPr>
        <p:txBody>
          <a:bodyPr wrap="square" rtlCol="0">
            <a:spAutoFit/>
          </a:bodyPr>
          <a:lstStyle/>
          <a:p>
            <a:r>
              <a:rPr kumimoji="1" lang="ja-JP" altLang="en-US"/>
              <a:t>電流の広がり</a:t>
            </a:r>
          </a:p>
        </p:txBody>
      </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365126"/>
            <a:ext cx="9338009" cy="315911"/>
          </a:xfrm>
        </p:spPr>
        <p:txBody>
          <a:bodyPr>
            <a:normAutofit fontScale="90000"/>
          </a:bodyPr>
          <a:lstStyle/>
          <a:p>
            <a:r>
              <a:rPr lang="ja-JP" altLang="en-US" u="sng" dirty="0"/>
              <a:t>測定結果 </a:t>
            </a:r>
            <a:r>
              <a:rPr lang="en-US" altLang="ja-JP" u="sng" dirty="0"/>
              <a:t>: DC</a:t>
            </a:r>
            <a:r>
              <a:rPr lang="ja-JP" altLang="en-US" u="sng" dirty="0"/>
              <a:t> ブロードコンタクト</a:t>
            </a:r>
            <a:endParaRPr kumimoji="1" lang="ja-JP" altLang="en-US" u="sng" dirty="0"/>
          </a:p>
        </p:txBody>
      </p:sp>
    </p:spTree>
    <p:extLst>
      <p:ext uri="{BB962C8B-B14F-4D97-AF65-F5344CB8AC3E}">
        <p14:creationId xmlns:p14="http://schemas.microsoft.com/office/powerpoint/2010/main" val="205366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sp>
        <p:nvSpPr>
          <p:cNvPr id="9" name="スライド番号プレースホルダー 3">
            <a:extLst>
              <a:ext uri="{FF2B5EF4-FFF2-40B4-BE49-F238E27FC236}">
                <a16:creationId xmlns:a16="http://schemas.microsoft.com/office/drawing/2014/main" id="{09098C74-DFEE-674D-AF65-E3EB626459E6}"/>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16</a:t>
            </a:fld>
            <a:endParaRPr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215695" y="1353665"/>
            <a:ext cx="2787446" cy="461665"/>
          </a:xfrm>
          <a:prstGeom prst="rect">
            <a:avLst/>
          </a:prstGeom>
          <a:noFill/>
        </p:spPr>
        <p:txBody>
          <a:bodyPr wrap="square" rtlCol="0">
            <a:spAutoFit/>
          </a:bodyPr>
          <a:lstStyle/>
          <a:p>
            <a:r>
              <a:rPr lang="en-US" altLang="ja-JP" sz="2400" dirty="0"/>
              <a:t>10</a:t>
            </a:r>
            <a:r>
              <a:rPr kumimoji="1" lang="ja-JP" altLang="en-US" sz="2400" dirty="0"/>
              <a:t>周期</a:t>
            </a:r>
          </a:p>
        </p:txBody>
      </p:sp>
      <p:grpSp>
        <p:nvGrpSpPr>
          <p:cNvPr id="23" name="グループ化 22">
            <a:extLst>
              <a:ext uri="{FF2B5EF4-FFF2-40B4-BE49-F238E27FC236}">
                <a16:creationId xmlns:a16="http://schemas.microsoft.com/office/drawing/2014/main" id="{EB54B091-9AED-1548-AAFA-2689859175C5}"/>
              </a:ext>
            </a:extLst>
          </p:cNvPr>
          <p:cNvGrpSpPr/>
          <p:nvPr/>
        </p:nvGrpSpPr>
        <p:grpSpPr>
          <a:xfrm>
            <a:off x="3003141" y="1690689"/>
            <a:ext cx="5639415" cy="2334645"/>
            <a:chOff x="613902" y="4218423"/>
            <a:chExt cx="5639415" cy="2334645"/>
          </a:xfrm>
        </p:grpSpPr>
        <p:pic>
          <p:nvPicPr>
            <p:cNvPr id="18" name="図 17">
              <a:extLst>
                <a:ext uri="{FF2B5EF4-FFF2-40B4-BE49-F238E27FC236}">
                  <a16:creationId xmlns:a16="http://schemas.microsoft.com/office/drawing/2014/main" id="{642AEB06-491A-B843-BE97-C37B6F91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02" y="4359962"/>
              <a:ext cx="5639415" cy="2193106"/>
            </a:xfrm>
            <a:prstGeom prst="rect">
              <a:avLst/>
            </a:prstGeom>
          </p:spPr>
        </p:pic>
        <p:sp>
          <p:nvSpPr>
            <p:cNvPr id="19" name="テキスト ボックス 18">
              <a:extLst>
                <a:ext uri="{FF2B5EF4-FFF2-40B4-BE49-F238E27FC236}">
                  <a16:creationId xmlns:a16="http://schemas.microsoft.com/office/drawing/2014/main" id="{69FB578A-816F-5842-917C-02DC524F89E0}"/>
                </a:ext>
              </a:extLst>
            </p:cNvPr>
            <p:cNvSpPr txBox="1"/>
            <p:nvPr/>
          </p:nvSpPr>
          <p:spPr>
            <a:xfrm>
              <a:off x="1029622" y="4218423"/>
              <a:ext cx="1138391" cy="369332"/>
            </a:xfrm>
            <a:prstGeom prst="rect">
              <a:avLst/>
            </a:prstGeom>
            <a:noFill/>
          </p:spPr>
          <p:txBody>
            <a:bodyPr wrap="square" rtlCol="0">
              <a:spAutoFit/>
            </a:bodyPr>
            <a:lstStyle/>
            <a:p>
              <a:r>
                <a:rPr kumimoji="1" lang="ja-JP" altLang="en-US"/>
                <a:t>閾値電流</a:t>
              </a:r>
            </a:p>
          </p:txBody>
        </p:sp>
        <p:sp>
          <p:nvSpPr>
            <p:cNvPr id="20" name="テキスト ボックス 19">
              <a:extLst>
                <a:ext uri="{FF2B5EF4-FFF2-40B4-BE49-F238E27FC236}">
                  <a16:creationId xmlns:a16="http://schemas.microsoft.com/office/drawing/2014/main" id="{799BD0EE-A56C-714E-8513-8DD50832E85B}"/>
                </a:ext>
              </a:extLst>
            </p:cNvPr>
            <p:cNvSpPr txBox="1"/>
            <p:nvPr/>
          </p:nvSpPr>
          <p:spPr>
            <a:xfrm>
              <a:off x="3641469" y="4268591"/>
              <a:ext cx="1992415" cy="369332"/>
            </a:xfrm>
            <a:prstGeom prst="rect">
              <a:avLst/>
            </a:prstGeom>
            <a:noFill/>
          </p:spPr>
          <p:txBody>
            <a:bodyPr wrap="square" rtlCol="0">
              <a:spAutoFit/>
            </a:bodyPr>
            <a:lstStyle/>
            <a:p>
              <a:r>
                <a:rPr lang="ja-JP" altLang="en-US"/>
                <a:t>スロープ効率</a:t>
              </a:r>
              <a:endParaRPr kumimoji="1" lang="ja-JP" altLang="en-US"/>
            </a:p>
          </p:txBody>
        </p:sp>
      </p:grpSp>
      <p:grpSp>
        <p:nvGrpSpPr>
          <p:cNvPr id="22" name="グループ化 21">
            <a:extLst>
              <a:ext uri="{FF2B5EF4-FFF2-40B4-BE49-F238E27FC236}">
                <a16:creationId xmlns:a16="http://schemas.microsoft.com/office/drawing/2014/main" id="{652BDA88-AFC5-004E-951E-E023C6E53909}"/>
              </a:ext>
            </a:extLst>
          </p:cNvPr>
          <p:cNvGrpSpPr/>
          <p:nvPr/>
        </p:nvGrpSpPr>
        <p:grpSpPr>
          <a:xfrm>
            <a:off x="317092" y="1780469"/>
            <a:ext cx="2694686" cy="2327555"/>
            <a:chOff x="613903" y="2068444"/>
            <a:chExt cx="2694686" cy="2327555"/>
          </a:xfrm>
        </p:grpSpPr>
        <p:pic>
          <p:nvPicPr>
            <p:cNvPr id="16" name="図 15">
              <a:extLst>
                <a:ext uri="{FF2B5EF4-FFF2-40B4-BE49-F238E27FC236}">
                  <a16:creationId xmlns:a16="http://schemas.microsoft.com/office/drawing/2014/main" id="{AB5CDFF5-3BC6-E946-8CDA-5A7E59776B30}"/>
                </a:ext>
              </a:extLst>
            </p:cNvPr>
            <p:cNvPicPr>
              <a:picLocks noChangeAspect="1"/>
            </p:cNvPicPr>
            <p:nvPr/>
          </p:nvPicPr>
          <p:blipFill rotWithShape="1">
            <a:blip r:embed="rId4">
              <a:extLst>
                <a:ext uri="{28A0092B-C50C-407E-A947-70E740481C1C}">
                  <a14:useLocalDpi xmlns:a14="http://schemas.microsoft.com/office/drawing/2010/main" val="0"/>
                </a:ext>
              </a:extLst>
            </a:blip>
            <a:srcRect r="52217"/>
            <a:stretch/>
          </p:blipFill>
          <p:spPr>
            <a:xfrm>
              <a:off x="613903" y="2169114"/>
              <a:ext cx="2694686" cy="2226885"/>
            </a:xfrm>
            <a:prstGeom prst="rect">
              <a:avLst/>
            </a:prstGeom>
          </p:spPr>
        </p:pic>
        <p:sp>
          <p:nvSpPr>
            <p:cNvPr id="12" name="テキスト ボックス 11">
              <a:extLst>
                <a:ext uri="{FF2B5EF4-FFF2-40B4-BE49-F238E27FC236}">
                  <a16:creationId xmlns:a16="http://schemas.microsoft.com/office/drawing/2014/main" id="{5257DAB1-FA3B-5A49-B865-1E94A9781657}"/>
                </a:ext>
              </a:extLst>
            </p:cNvPr>
            <p:cNvSpPr txBox="1"/>
            <p:nvPr/>
          </p:nvSpPr>
          <p:spPr>
            <a:xfrm>
              <a:off x="1029622" y="2068444"/>
              <a:ext cx="1476682" cy="369332"/>
            </a:xfrm>
            <a:prstGeom prst="rect">
              <a:avLst/>
            </a:prstGeom>
            <a:noFill/>
          </p:spPr>
          <p:txBody>
            <a:bodyPr wrap="square" rtlCol="0">
              <a:spAutoFit/>
            </a:bodyPr>
            <a:lstStyle/>
            <a:p>
              <a:r>
                <a:rPr kumimoji="1" lang="en-US" altLang="ja-JP" dirty="0"/>
                <a:t>IL</a:t>
              </a:r>
              <a:r>
                <a:rPr kumimoji="1" lang="ja-JP" altLang="en-US"/>
                <a:t>カーブ</a:t>
              </a:r>
            </a:p>
          </p:txBody>
        </p:sp>
      </p:grpSp>
      <p:cxnSp>
        <p:nvCxnSpPr>
          <p:cNvPr id="24" name="直線矢印コネクタ 23">
            <a:extLst>
              <a:ext uri="{FF2B5EF4-FFF2-40B4-BE49-F238E27FC236}">
                <a16:creationId xmlns:a16="http://schemas.microsoft.com/office/drawing/2014/main" id="{DB41914B-894B-5342-9310-750330D712EA}"/>
              </a:ext>
            </a:extLst>
          </p:cNvPr>
          <p:cNvCxnSpPr/>
          <p:nvPr/>
        </p:nvCxnSpPr>
        <p:spPr>
          <a:xfrm flipV="1">
            <a:off x="3833662" y="3685739"/>
            <a:ext cx="0" cy="501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3289815" y="4179549"/>
            <a:ext cx="1590710" cy="369332"/>
          </a:xfrm>
          <a:prstGeom prst="rect">
            <a:avLst/>
          </a:prstGeom>
          <a:noFill/>
        </p:spPr>
        <p:txBody>
          <a:bodyPr wrap="square" rtlCol="0">
            <a:spAutoFit/>
          </a:bodyPr>
          <a:lstStyle/>
          <a:p>
            <a:r>
              <a:rPr kumimoji="1" lang="ja-JP" altLang="en-US"/>
              <a:t>電流の広がり</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371474" y="365126"/>
            <a:ext cx="9338009" cy="315911"/>
          </a:xfrm>
        </p:spPr>
        <p:txBody>
          <a:bodyPr>
            <a:normAutofit fontScale="90000"/>
          </a:bodyPr>
          <a:lstStyle/>
          <a:p>
            <a:r>
              <a:rPr lang="ja-JP" altLang="en-US" u="sng" dirty="0"/>
              <a:t>測定結果 </a:t>
            </a:r>
            <a:r>
              <a:rPr lang="en-US" altLang="ja-JP" u="sng" dirty="0"/>
              <a:t>: DC</a:t>
            </a:r>
            <a:r>
              <a:rPr lang="ja-JP" altLang="en-US" u="sng" dirty="0"/>
              <a:t> ブロードコンタクト</a:t>
            </a:r>
            <a:endParaRPr kumimoji="1" lang="ja-JP" altLang="en-US" u="sng" dirty="0"/>
          </a:p>
        </p:txBody>
      </p:sp>
    </p:spTree>
    <p:extLst>
      <p:ext uri="{BB962C8B-B14F-4D97-AF65-F5344CB8AC3E}">
        <p14:creationId xmlns:p14="http://schemas.microsoft.com/office/powerpoint/2010/main" val="2319509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872"/>
          <a:stretch/>
        </p:blipFill>
        <p:spPr>
          <a:xfrm>
            <a:off x="1855006" y="1800842"/>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7886700" cy="1325563"/>
          </a:xfrm>
        </p:spPr>
        <p:txBody>
          <a:bodyPr>
            <a:normAutofit/>
          </a:bodyPr>
          <a:lstStyle/>
          <a:p>
            <a:r>
              <a:rPr kumimoji="1" lang="ja-JP" altLang="en-US" sz="3200" u="sng"/>
              <a:t>測定結果</a:t>
            </a:r>
            <a:r>
              <a:rPr kumimoji="1" lang="en-US" altLang="ja-JP" sz="3200" u="sng" dirty="0"/>
              <a:t> : </a:t>
            </a:r>
            <a:r>
              <a:rPr kumimoji="1" lang="ja-JP" altLang="en-US" sz="3200" u="sng"/>
              <a:t>ブロードコンタクトレーザー</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3">
            <a:extLst>
              <a:ext uri="{28A0092B-C50C-407E-A947-70E740481C1C}">
                <a14:useLocalDpi xmlns:a14="http://schemas.microsoft.com/office/drawing/2010/main" val="0"/>
              </a:ext>
            </a:extLst>
          </a:blip>
          <a:srcRect r="50332"/>
          <a:stretch/>
        </p:blipFill>
        <p:spPr>
          <a:xfrm>
            <a:off x="2045506" y="1105385"/>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4">
            <a:extLst>
              <a:ext uri="{28A0092B-C50C-407E-A947-70E740481C1C}">
                <a14:useLocalDpi xmlns:a14="http://schemas.microsoft.com/office/drawing/2010/main" val="0"/>
              </a:ext>
            </a:extLst>
          </a:blip>
          <a:srcRect r="68731"/>
          <a:stretch/>
        </p:blipFill>
        <p:spPr>
          <a:xfrm>
            <a:off x="2352359" y="697521"/>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108193" y="2540800"/>
            <a:ext cx="3997180" cy="2814205"/>
            <a:chOff x="4697198" y="3193887"/>
            <a:chExt cx="3997180" cy="2814205"/>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57950" y="3193887"/>
              <a:ext cx="1485614" cy="369332"/>
            </a:xfrm>
            <a:prstGeom prst="rect">
              <a:avLst/>
            </a:prstGeom>
            <a:noFill/>
          </p:spPr>
          <p:txBody>
            <a:bodyPr wrap="square" rtlCol="0">
              <a:spAutoFit/>
            </a:bodyPr>
            <a:lstStyle/>
            <a:p>
              <a:r>
                <a:rPr kumimoji="1" lang="en-US" altLang="ja-JP" dirty="0"/>
                <a:t>3</a:t>
              </a:r>
              <a:r>
                <a:rPr lang="ja-JP" altLang="en-US"/>
                <a:t>周期</a:t>
              </a:r>
              <a:endParaRPr kumimoji="1" lang="ja-JP" altLang="en-US"/>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3911183" y="2562942"/>
            <a:ext cx="3524700" cy="2821104"/>
            <a:chOff x="158300" y="3260401"/>
            <a:chExt cx="3524700" cy="2821104"/>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6" y="3260401"/>
              <a:ext cx="1485614" cy="369332"/>
            </a:xfrm>
            <a:prstGeom prst="rect">
              <a:avLst/>
            </a:prstGeom>
            <a:noFill/>
          </p:spPr>
          <p:txBody>
            <a:bodyPr wrap="square" rtlCol="0">
              <a:spAutoFit/>
            </a:bodyPr>
            <a:lstStyle/>
            <a:p>
              <a:r>
                <a:rPr lang="en-US" altLang="ja-JP" dirty="0"/>
                <a:t>10</a:t>
              </a:r>
              <a:r>
                <a:rPr lang="ja-JP" altLang="en-US"/>
                <a:t>周期</a:t>
              </a:r>
              <a:endParaRPr kumimoji="1" lang="ja-JP" altLang="en-US"/>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4303114" y="1942766"/>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2857969" y="1942764"/>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3718042" y="1717832"/>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4527334" y="1763451"/>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681557"/>
            <a:ext cx="4787316" cy="1118401"/>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7">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25503" y="51751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1704962" y="5352505"/>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5426242" y="578035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spTree>
    <p:extLst>
      <p:ext uri="{BB962C8B-B14F-4D97-AF65-F5344CB8AC3E}">
        <p14:creationId xmlns:p14="http://schemas.microsoft.com/office/powerpoint/2010/main" val="1056973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sp>
        <p:nvSpPr>
          <p:cNvPr id="12" name="テキスト ボックス 11">
            <a:extLst>
              <a:ext uri="{FF2B5EF4-FFF2-40B4-BE49-F238E27FC236}">
                <a16:creationId xmlns:a16="http://schemas.microsoft.com/office/drawing/2014/main" id="{99794A5D-7A11-114D-9192-5E3B0EE25A12}"/>
              </a:ext>
            </a:extLst>
          </p:cNvPr>
          <p:cNvSpPr txBox="1"/>
          <p:nvPr/>
        </p:nvSpPr>
        <p:spPr>
          <a:xfrm>
            <a:off x="72001" y="853262"/>
            <a:ext cx="8999998" cy="461665"/>
          </a:xfrm>
          <a:prstGeom prst="rect">
            <a:avLst/>
          </a:prstGeom>
          <a:noFill/>
        </p:spPr>
        <p:txBody>
          <a:bodyPr wrap="square" rtlCol="0">
            <a:spAutoFit/>
          </a:bodyPr>
          <a:lstStyle/>
          <a:p>
            <a:r>
              <a:rPr kumimoji="1" lang="ja-JP" altLang="en-US" sz="2400" dirty="0"/>
              <a:t>閾値電流密度 </a:t>
            </a:r>
            <a:r>
              <a:rPr kumimoji="1" lang="en-US" altLang="ja-JP" sz="2400" dirty="0"/>
              <a:t>vs </a:t>
            </a:r>
            <a:r>
              <a:rPr kumimoji="1" lang="ja-JP" altLang="en-US" sz="2400" dirty="0"/>
              <a:t>パッド幅</a:t>
            </a:r>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rmAutofit fontScale="90000"/>
          </a:bodyPr>
          <a:lstStyle/>
          <a:p>
            <a:r>
              <a:rPr lang="ja-JP" altLang="en-US" u="sng" dirty="0"/>
              <a:t>測定結果 </a:t>
            </a:r>
            <a:r>
              <a:rPr lang="en-US" altLang="ja-JP" u="sng" dirty="0"/>
              <a:t>: DC</a:t>
            </a:r>
            <a:r>
              <a:rPr lang="ja-JP" altLang="en-US" u="sng" dirty="0"/>
              <a:t> ブロードコンタクト</a:t>
            </a:r>
            <a:endParaRPr kumimoji="1" lang="ja-JP" altLang="en-US" u="sng" dirty="0"/>
          </a:p>
        </p:txBody>
      </p:sp>
      <p:grpSp>
        <p:nvGrpSpPr>
          <p:cNvPr id="8" name="グループ化 7">
            <a:extLst>
              <a:ext uri="{FF2B5EF4-FFF2-40B4-BE49-F238E27FC236}">
                <a16:creationId xmlns:a16="http://schemas.microsoft.com/office/drawing/2014/main" id="{8269A693-1356-42F8-A1B9-112BDFABECAC}"/>
              </a:ext>
            </a:extLst>
          </p:cNvPr>
          <p:cNvGrpSpPr/>
          <p:nvPr/>
        </p:nvGrpSpPr>
        <p:grpSpPr>
          <a:xfrm>
            <a:off x="267652" y="1117876"/>
            <a:ext cx="2990461" cy="2353822"/>
            <a:chOff x="933982" y="1366992"/>
            <a:chExt cx="3506291" cy="2759837"/>
          </a:xfrm>
        </p:grpSpPr>
        <p:grpSp>
          <p:nvGrpSpPr>
            <p:cNvPr id="13" name="グループ化 12">
              <a:extLst>
                <a:ext uri="{FF2B5EF4-FFF2-40B4-BE49-F238E27FC236}">
                  <a16:creationId xmlns:a16="http://schemas.microsoft.com/office/drawing/2014/main" id="{9979573B-B831-6944-BEC0-18B2EB19B4C6}"/>
                </a:ext>
              </a:extLst>
            </p:cNvPr>
            <p:cNvGrpSpPr/>
            <p:nvPr/>
          </p:nvGrpSpPr>
          <p:grpSpPr>
            <a:xfrm>
              <a:off x="933982" y="1366992"/>
              <a:ext cx="3506291" cy="2759837"/>
              <a:chOff x="0" y="1343966"/>
              <a:chExt cx="4914900" cy="3856684"/>
            </a:xfrm>
          </p:grpSpPr>
          <p:pic>
            <p:nvPicPr>
              <p:cNvPr id="7" name="図 6">
                <a:extLst>
                  <a:ext uri="{FF2B5EF4-FFF2-40B4-BE49-F238E27FC236}">
                    <a16:creationId xmlns:a16="http://schemas.microsoft.com/office/drawing/2014/main" id="{37B0F901-A7B1-FA4A-9B92-48F285050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7350"/>
                <a:ext cx="4914900" cy="3543300"/>
              </a:xfrm>
              <a:prstGeom prst="rect">
                <a:avLst/>
              </a:prstGeom>
            </p:spPr>
          </p:pic>
          <p:sp>
            <p:nvSpPr>
              <p:cNvPr id="10" name="テキスト ボックス 9">
                <a:extLst>
                  <a:ext uri="{FF2B5EF4-FFF2-40B4-BE49-F238E27FC236}">
                    <a16:creationId xmlns:a16="http://schemas.microsoft.com/office/drawing/2014/main" id="{7C66FEFE-59B5-5D44-924F-66F0FE4445C6}"/>
                  </a:ext>
                </a:extLst>
              </p:cNvPr>
              <p:cNvSpPr txBox="1"/>
              <p:nvPr/>
            </p:nvSpPr>
            <p:spPr>
              <a:xfrm>
                <a:off x="1831406" y="1343966"/>
                <a:ext cx="1843758" cy="483311"/>
              </a:xfrm>
              <a:prstGeom prst="rect">
                <a:avLst/>
              </a:prstGeom>
              <a:noFill/>
            </p:spPr>
            <p:txBody>
              <a:bodyPr wrap="square" rtlCol="0">
                <a:spAutoFit/>
              </a:bodyPr>
              <a:lstStyle/>
              <a:p>
                <a:r>
                  <a:rPr kumimoji="1" lang="en-US" altLang="ja-JP" sz="2000" dirty="0"/>
                  <a:t>3</a:t>
                </a:r>
                <a:r>
                  <a:rPr kumimoji="1" lang="ja-JP" altLang="en-US" sz="2000" dirty="0"/>
                  <a:t>周期</a:t>
                </a:r>
              </a:p>
            </p:txBody>
          </p:sp>
        </p:grpSp>
        <p:sp>
          <p:nvSpPr>
            <p:cNvPr id="6" name="楕円 5">
              <a:extLst>
                <a:ext uri="{FF2B5EF4-FFF2-40B4-BE49-F238E27FC236}">
                  <a16:creationId xmlns:a16="http://schemas.microsoft.com/office/drawing/2014/main" id="{B8861D8F-6513-4916-83EA-3F2B230C289B}"/>
                </a:ext>
              </a:extLst>
            </p:cNvPr>
            <p:cNvSpPr/>
            <p:nvPr/>
          </p:nvSpPr>
          <p:spPr>
            <a:xfrm>
              <a:off x="1937084" y="2259704"/>
              <a:ext cx="2310063" cy="7602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a:extLst>
              <a:ext uri="{FF2B5EF4-FFF2-40B4-BE49-F238E27FC236}">
                <a16:creationId xmlns:a16="http://schemas.microsoft.com/office/drawing/2014/main" id="{011CB857-06D8-47D1-AF82-96F1DC60061B}"/>
              </a:ext>
            </a:extLst>
          </p:cNvPr>
          <p:cNvGrpSpPr/>
          <p:nvPr/>
        </p:nvGrpSpPr>
        <p:grpSpPr>
          <a:xfrm>
            <a:off x="3093399" y="1117876"/>
            <a:ext cx="2975007" cy="2361807"/>
            <a:chOff x="5065294" y="1357634"/>
            <a:chExt cx="3488171" cy="2769198"/>
          </a:xfrm>
        </p:grpSpPr>
        <p:grpSp>
          <p:nvGrpSpPr>
            <p:cNvPr id="14" name="グループ化 13">
              <a:extLst>
                <a:ext uri="{FF2B5EF4-FFF2-40B4-BE49-F238E27FC236}">
                  <a16:creationId xmlns:a16="http://schemas.microsoft.com/office/drawing/2014/main" id="{8729511D-38F5-A849-AA95-A5C2CD413085}"/>
                </a:ext>
              </a:extLst>
            </p:cNvPr>
            <p:cNvGrpSpPr/>
            <p:nvPr/>
          </p:nvGrpSpPr>
          <p:grpSpPr>
            <a:xfrm>
              <a:off x="5065294" y="1357634"/>
              <a:ext cx="3488171" cy="2769198"/>
              <a:chOff x="4572000" y="1330886"/>
              <a:chExt cx="4889500" cy="3869764"/>
            </a:xfrm>
          </p:grpSpPr>
          <p:pic>
            <p:nvPicPr>
              <p:cNvPr id="9" name="図 8">
                <a:extLst>
                  <a:ext uri="{FF2B5EF4-FFF2-40B4-BE49-F238E27FC236}">
                    <a16:creationId xmlns:a16="http://schemas.microsoft.com/office/drawing/2014/main" id="{F79497B2-7A54-814B-B261-0084837BB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57349"/>
                <a:ext cx="4889500" cy="3543301"/>
              </a:xfrm>
              <a:prstGeom prst="rect">
                <a:avLst/>
              </a:prstGeom>
            </p:spPr>
          </p:pic>
          <p:sp>
            <p:nvSpPr>
              <p:cNvPr id="11" name="テキスト ボックス 10">
                <a:extLst>
                  <a:ext uri="{FF2B5EF4-FFF2-40B4-BE49-F238E27FC236}">
                    <a16:creationId xmlns:a16="http://schemas.microsoft.com/office/drawing/2014/main" id="{5729F633-B4E6-D54B-A9BB-38EC9DCC6251}"/>
                  </a:ext>
                </a:extLst>
              </p:cNvPr>
              <p:cNvSpPr txBox="1"/>
              <p:nvPr/>
            </p:nvSpPr>
            <p:spPr>
              <a:xfrm>
                <a:off x="6321663" y="1330886"/>
                <a:ext cx="1829393" cy="483311"/>
              </a:xfrm>
              <a:prstGeom prst="rect">
                <a:avLst/>
              </a:prstGeom>
              <a:noFill/>
            </p:spPr>
            <p:txBody>
              <a:bodyPr wrap="square" rtlCol="0">
                <a:spAutoFit/>
              </a:bodyPr>
              <a:lstStyle/>
              <a:p>
                <a:r>
                  <a:rPr lang="en-US" altLang="ja-JP" sz="2000" dirty="0"/>
                  <a:t>10</a:t>
                </a:r>
                <a:r>
                  <a:rPr kumimoji="1" lang="ja-JP" altLang="en-US" sz="2000" dirty="0"/>
                  <a:t>周期</a:t>
                </a:r>
              </a:p>
            </p:txBody>
          </p:sp>
        </p:grpSp>
        <p:sp>
          <p:nvSpPr>
            <p:cNvPr id="17" name="楕円 16">
              <a:extLst>
                <a:ext uri="{FF2B5EF4-FFF2-40B4-BE49-F238E27FC236}">
                  <a16:creationId xmlns:a16="http://schemas.microsoft.com/office/drawing/2014/main" id="{E5A4401F-3850-4D3E-A0B3-C064E4D8D8F1}"/>
                </a:ext>
              </a:extLst>
            </p:cNvPr>
            <p:cNvSpPr/>
            <p:nvPr/>
          </p:nvSpPr>
          <p:spPr>
            <a:xfrm>
              <a:off x="6068397" y="2454441"/>
              <a:ext cx="1040898" cy="3458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F54E8718-C6F4-44D1-8287-1266C53400F5}"/>
              </a:ext>
            </a:extLst>
          </p:cNvPr>
          <p:cNvGrpSpPr/>
          <p:nvPr/>
        </p:nvGrpSpPr>
        <p:grpSpPr>
          <a:xfrm>
            <a:off x="13772" y="4475556"/>
            <a:ext cx="3079627" cy="2441315"/>
            <a:chOff x="-887852" y="1953225"/>
            <a:chExt cx="4914900" cy="3896192"/>
          </a:xfrm>
        </p:grpSpPr>
        <p:pic>
          <p:nvPicPr>
            <p:cNvPr id="20" name="図 19">
              <a:extLst>
                <a:ext uri="{FF2B5EF4-FFF2-40B4-BE49-F238E27FC236}">
                  <a16:creationId xmlns:a16="http://schemas.microsoft.com/office/drawing/2014/main" id="{8356AE08-E34D-460D-805C-AECC9919C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52" y="2242617"/>
              <a:ext cx="4914900" cy="3606800"/>
            </a:xfrm>
            <a:prstGeom prst="rect">
              <a:avLst/>
            </a:prstGeom>
          </p:spPr>
        </p:pic>
        <p:sp>
          <p:nvSpPr>
            <p:cNvPr id="21" name="テキスト ボックス 20">
              <a:extLst>
                <a:ext uri="{FF2B5EF4-FFF2-40B4-BE49-F238E27FC236}">
                  <a16:creationId xmlns:a16="http://schemas.microsoft.com/office/drawing/2014/main" id="{220EB9CC-160F-4CBB-9A2B-7506D78AF391}"/>
                </a:ext>
              </a:extLst>
            </p:cNvPr>
            <p:cNvSpPr txBox="1"/>
            <p:nvPr/>
          </p:nvSpPr>
          <p:spPr>
            <a:xfrm>
              <a:off x="915172" y="1953225"/>
              <a:ext cx="1485614" cy="369332"/>
            </a:xfrm>
            <a:prstGeom prst="rect">
              <a:avLst/>
            </a:prstGeom>
            <a:noFill/>
          </p:spPr>
          <p:txBody>
            <a:bodyPr wrap="square" rtlCol="0">
              <a:spAutoFit/>
            </a:bodyPr>
            <a:lstStyle/>
            <a:p>
              <a:r>
                <a:rPr kumimoji="1" lang="en-US" altLang="ja-JP" dirty="0"/>
                <a:t>3</a:t>
              </a:r>
              <a:r>
                <a:rPr lang="ja-JP" altLang="en-US"/>
                <a:t>周期</a:t>
              </a:r>
              <a:endParaRPr kumimoji="1" lang="ja-JP" altLang="en-US"/>
            </a:p>
          </p:txBody>
        </p:sp>
      </p:grpSp>
      <p:grpSp>
        <p:nvGrpSpPr>
          <p:cNvPr id="22" name="グループ化 21">
            <a:extLst>
              <a:ext uri="{FF2B5EF4-FFF2-40B4-BE49-F238E27FC236}">
                <a16:creationId xmlns:a16="http://schemas.microsoft.com/office/drawing/2014/main" id="{D764C608-70CD-418D-AE6A-D6C4226E492C}"/>
              </a:ext>
            </a:extLst>
          </p:cNvPr>
          <p:cNvGrpSpPr/>
          <p:nvPr/>
        </p:nvGrpSpPr>
        <p:grpSpPr>
          <a:xfrm>
            <a:off x="2783684" y="4475556"/>
            <a:ext cx="3079627" cy="2481654"/>
            <a:chOff x="3512698" y="1929851"/>
            <a:chExt cx="4914900" cy="3960570"/>
          </a:xfrm>
        </p:grpSpPr>
        <p:pic>
          <p:nvPicPr>
            <p:cNvPr id="23" name="図 22">
              <a:extLst>
                <a:ext uri="{FF2B5EF4-FFF2-40B4-BE49-F238E27FC236}">
                  <a16:creationId xmlns:a16="http://schemas.microsoft.com/office/drawing/2014/main" id="{68811043-E33C-4472-A502-25A6ECC5F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2698" y="2283621"/>
              <a:ext cx="4914900" cy="3606800"/>
            </a:xfrm>
            <a:prstGeom prst="rect">
              <a:avLst/>
            </a:prstGeom>
          </p:spPr>
        </p:pic>
        <p:sp>
          <p:nvSpPr>
            <p:cNvPr id="24" name="テキスト ボックス 23">
              <a:extLst>
                <a:ext uri="{FF2B5EF4-FFF2-40B4-BE49-F238E27FC236}">
                  <a16:creationId xmlns:a16="http://schemas.microsoft.com/office/drawing/2014/main" id="{5948BEA1-926E-4B1C-8482-55BF22F6FA8F}"/>
                </a:ext>
              </a:extLst>
            </p:cNvPr>
            <p:cNvSpPr txBox="1"/>
            <p:nvPr/>
          </p:nvSpPr>
          <p:spPr>
            <a:xfrm>
              <a:off x="5209283" y="1929851"/>
              <a:ext cx="1485614" cy="369332"/>
            </a:xfrm>
            <a:prstGeom prst="rect">
              <a:avLst/>
            </a:prstGeom>
            <a:noFill/>
          </p:spPr>
          <p:txBody>
            <a:bodyPr wrap="square" rtlCol="0">
              <a:spAutoFit/>
            </a:bodyPr>
            <a:lstStyle/>
            <a:p>
              <a:r>
                <a:rPr lang="en-US" altLang="ja-JP" dirty="0"/>
                <a:t>10</a:t>
              </a:r>
              <a:r>
                <a:rPr lang="ja-JP" altLang="en-US"/>
                <a:t>周期</a:t>
              </a:r>
              <a:endParaRPr kumimoji="1" lang="ja-JP" altLang="en-US"/>
            </a:p>
          </p:txBody>
        </p:sp>
      </p:gr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0" y="4020582"/>
            <a:ext cx="8999998" cy="461665"/>
          </a:xfrm>
          <a:prstGeom prst="rect">
            <a:avLst/>
          </a:prstGeom>
          <a:noFill/>
        </p:spPr>
        <p:txBody>
          <a:bodyPr wrap="square" rtlCol="0">
            <a:spAutoFit/>
          </a:bodyPr>
          <a:lstStyle/>
          <a:p>
            <a:r>
              <a:rPr kumimoji="1" lang="ja-JP" altLang="en-US" sz="2400" dirty="0"/>
              <a:t>閾値電流密度 </a:t>
            </a:r>
            <a:r>
              <a:rPr kumimoji="1" lang="en-US" altLang="ja-JP" sz="2400" dirty="0"/>
              <a:t>vs </a:t>
            </a:r>
            <a:r>
              <a:rPr kumimoji="1" lang="ja-JP" altLang="en-US" sz="2400" dirty="0"/>
              <a:t>共振器長</a:t>
            </a:r>
            <a:r>
              <a:rPr lang="ja-JP" altLang="en-US" sz="2400" dirty="0"/>
              <a:t>の逆数</a:t>
            </a:r>
            <a:endParaRPr kumimoji="1" lang="ja-JP" altLang="en-US" sz="24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6">
            <a:extLst>
              <a:ext uri="{28A0092B-C50C-407E-A947-70E740481C1C}">
                <a14:useLocalDpi xmlns:a14="http://schemas.microsoft.com/office/drawing/2010/main" val="0"/>
              </a:ext>
            </a:extLst>
          </a:blip>
          <a:srcRect r="48585" b="-6742"/>
          <a:stretch/>
        </p:blipFill>
        <p:spPr>
          <a:xfrm>
            <a:off x="5757256" y="5088815"/>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7">
            <a:extLst>
              <a:ext uri="{28A0092B-C50C-407E-A947-70E740481C1C}">
                <a14:useLocalDpi xmlns:a14="http://schemas.microsoft.com/office/drawing/2010/main" val="0"/>
              </a:ext>
            </a:extLst>
          </a:blip>
          <a:srcRect r="56689" b="6791"/>
          <a:stretch/>
        </p:blipFill>
        <p:spPr>
          <a:xfrm>
            <a:off x="6068406" y="4364910"/>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7256" y="4843270"/>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640338" y="5213229"/>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26031" y="5195402"/>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259914" y="5714623"/>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24327" y="5732448"/>
            <a:ext cx="652431" cy="369332"/>
          </a:xfrm>
          <a:prstGeom prst="rect">
            <a:avLst/>
          </a:prstGeom>
          <a:noFill/>
        </p:spPr>
        <p:txBody>
          <a:bodyPr wrap="square" rtlCol="0">
            <a:spAutoFit/>
          </a:bodyPr>
          <a:lstStyle/>
          <a:p>
            <a:r>
              <a:rPr lang="ja-JP" altLang="en-US"/>
              <a:t>切片</a:t>
            </a:r>
            <a:endParaRPr kumimoji="1" lang="ja-JP" altLang="en-US"/>
          </a:p>
        </p:txBody>
      </p:sp>
    </p:spTree>
    <p:extLst>
      <p:ext uri="{BB962C8B-B14F-4D97-AF65-F5344CB8AC3E}">
        <p14:creationId xmlns:p14="http://schemas.microsoft.com/office/powerpoint/2010/main" val="362170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19</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540898" y="-397945"/>
            <a:ext cx="7886700" cy="1325563"/>
          </a:xfrm>
        </p:spPr>
        <p:txBody>
          <a:bodyPr>
            <a:normAutofit/>
          </a:bodyPr>
          <a:lstStyle/>
          <a:p>
            <a:r>
              <a:rPr kumimoji="1" lang="ja-JP" altLang="en-US" sz="3200" u="sng"/>
              <a:t>測定結果</a:t>
            </a:r>
            <a:r>
              <a:rPr kumimoji="1" lang="en-US" altLang="ja-JP" sz="3200" u="sng" dirty="0"/>
              <a:t> : </a:t>
            </a:r>
            <a:r>
              <a:rPr kumimoji="1" lang="ja-JP" altLang="en-US" sz="3200" u="sng"/>
              <a:t>ブロードコンタクトレーザー</a:t>
            </a:r>
          </a:p>
        </p:txBody>
      </p:sp>
      <p:grpSp>
        <p:nvGrpSpPr>
          <p:cNvPr id="41" name="グループ化 40">
            <a:extLst>
              <a:ext uri="{FF2B5EF4-FFF2-40B4-BE49-F238E27FC236}">
                <a16:creationId xmlns:a16="http://schemas.microsoft.com/office/drawing/2014/main" id="{3F99E8BE-586F-E94E-914C-536E1262F33D}"/>
              </a:ext>
            </a:extLst>
          </p:cNvPr>
          <p:cNvGrpSpPr/>
          <p:nvPr/>
        </p:nvGrpSpPr>
        <p:grpSpPr>
          <a:xfrm>
            <a:off x="752798" y="1258327"/>
            <a:ext cx="4578176" cy="1118401"/>
            <a:chOff x="1769817" y="5681557"/>
            <a:chExt cx="4578176" cy="1118401"/>
          </a:xfrm>
        </p:grpSpPr>
        <p:pic>
          <p:nvPicPr>
            <p:cNvPr id="34" name="図 33">
              <a:extLst>
                <a:ext uri="{FF2B5EF4-FFF2-40B4-BE49-F238E27FC236}">
                  <a16:creationId xmlns:a16="http://schemas.microsoft.com/office/drawing/2014/main" id="{E3CEE979-54C9-A243-99A5-17B242BC7698}"/>
                </a:ext>
              </a:extLst>
            </p:cNvPr>
            <p:cNvPicPr>
              <a:picLocks noChangeAspect="1"/>
            </p:cNvPicPr>
            <p:nvPr/>
          </p:nvPicPr>
          <p:blipFill rotWithShape="1">
            <a:blip r:embed="rId3">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33" name="正方形/長方形 32">
              <a:extLst>
                <a:ext uri="{FF2B5EF4-FFF2-40B4-BE49-F238E27FC236}">
                  <a16:creationId xmlns:a16="http://schemas.microsoft.com/office/drawing/2014/main" id="{03F6CFB4-B9A9-A54E-9698-091E5F98B577}"/>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a:extLst>
                <a:ext uri="{FF2B5EF4-FFF2-40B4-BE49-F238E27FC236}">
                  <a16:creationId xmlns:a16="http://schemas.microsoft.com/office/drawing/2014/main" id="{AAA5C16B-2F05-4D4C-B7BC-F6BB068FA695}"/>
                </a:ext>
              </a:extLst>
            </p:cNvPr>
            <p:cNvPicPr>
              <a:picLocks noChangeAspect="1"/>
            </p:cNvPicPr>
            <p:nvPr/>
          </p:nvPicPr>
          <p:blipFill rotWithShape="1">
            <a:blip r:embed="rId3">
              <a:extLst>
                <a:ext uri="{28A0092B-C50C-407E-A947-70E740481C1C}">
                  <a14:useLocalDpi xmlns:a14="http://schemas.microsoft.com/office/drawing/2010/main" val="0"/>
                </a:ext>
              </a:extLst>
            </a:blip>
            <a:srcRect l="57028" t="23423" r="2484" b="1569"/>
            <a:stretch/>
          </p:blipFill>
          <p:spPr>
            <a:xfrm>
              <a:off x="2949154" y="5689444"/>
              <a:ext cx="3398839" cy="1095491"/>
            </a:xfrm>
            <a:prstGeom prst="rect">
              <a:avLst/>
            </a:prstGeom>
          </p:spPr>
        </p:pic>
      </p:gr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4"/>
          <a:srcRect l="30395" t="33004" r="41248" b="29390"/>
          <a:stretch/>
        </p:blipFill>
        <p:spPr>
          <a:xfrm>
            <a:off x="927377" y="2929709"/>
            <a:ext cx="4402269" cy="3283986"/>
          </a:xfrm>
          <a:prstGeom prst="rect">
            <a:avLst/>
          </a:prstGeom>
        </p:spPr>
      </p:pic>
      <p:sp>
        <p:nvSpPr>
          <p:cNvPr id="3" name="テキスト ボックス 2">
            <a:extLst>
              <a:ext uri="{FF2B5EF4-FFF2-40B4-BE49-F238E27FC236}">
                <a16:creationId xmlns:a16="http://schemas.microsoft.com/office/drawing/2014/main" id="{9F12809F-450E-4D2B-BFED-426C11698DFF}"/>
              </a:ext>
            </a:extLst>
          </p:cNvPr>
          <p:cNvSpPr txBox="1"/>
          <p:nvPr/>
        </p:nvSpPr>
        <p:spPr>
          <a:xfrm>
            <a:off x="752798" y="792839"/>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07431" y="2802909"/>
                <a:ext cx="6350519" cy="451406"/>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r>
                      <a:rPr lang="ja-JP" altLang="en-US" sz="2000" i="1">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07431" y="2802909"/>
                <a:ext cx="6350519" cy="451406"/>
              </a:xfrm>
              <a:prstGeom prst="rect">
                <a:avLst/>
              </a:prstGeom>
              <a:blipFill>
                <a:blip r:embed="rId5"/>
                <a:stretch>
                  <a:fillRect l="-1057" b="-24324"/>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221705" y="3429000"/>
            <a:ext cx="2994918" cy="1200329"/>
          </a:xfrm>
          <a:prstGeom prst="rect">
            <a:avLst/>
          </a:prstGeom>
          <a:noFill/>
        </p:spPr>
        <p:txBody>
          <a:bodyPr wrap="square" rtlCol="0">
            <a:spAutoFit/>
          </a:bodyPr>
          <a:lstStyle/>
          <a:p>
            <a:r>
              <a:rPr lang="ja-JP" altLang="en-US" dirty="0"/>
              <a:t>ある電流密度以上では層数が多いほうがモード利得を稼ぐのに有利である。</a:t>
            </a:r>
            <a:endParaRPr lang="en-US" altLang="ja-JP" dirty="0"/>
          </a:p>
          <a:p>
            <a:endParaRPr kumimoji="1" lang="en-US" altLang="ja-JP" dirty="0"/>
          </a:p>
        </p:txBody>
      </p:sp>
    </p:spTree>
    <p:extLst>
      <p:ext uri="{BB962C8B-B14F-4D97-AF65-F5344CB8AC3E}">
        <p14:creationId xmlns:p14="http://schemas.microsoft.com/office/powerpoint/2010/main" val="312410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06579F5-E6E6-E249-929B-CA9E2B01B0EE}"/>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grpSp>
        <p:nvGrpSpPr>
          <p:cNvPr id="5" name="グループ化 4">
            <a:extLst>
              <a:ext uri="{FF2B5EF4-FFF2-40B4-BE49-F238E27FC236}">
                <a16:creationId xmlns:a16="http://schemas.microsoft.com/office/drawing/2014/main" id="{0D9EABE7-C5D8-D046-A5C3-7EE7E144D106}"/>
              </a:ext>
            </a:extLst>
          </p:cNvPr>
          <p:cNvGrpSpPr/>
          <p:nvPr/>
        </p:nvGrpSpPr>
        <p:grpSpPr>
          <a:xfrm>
            <a:off x="141958" y="685810"/>
            <a:ext cx="8860083" cy="1970783"/>
            <a:chOff x="1769816" y="4829175"/>
            <a:chExt cx="8860083" cy="1970783"/>
          </a:xfrm>
        </p:grpSpPr>
        <p:pic>
          <p:nvPicPr>
            <p:cNvPr id="8" name="図 7">
              <a:extLst>
                <a:ext uri="{FF2B5EF4-FFF2-40B4-BE49-F238E27FC236}">
                  <a16:creationId xmlns:a16="http://schemas.microsoft.com/office/drawing/2014/main" id="{E94265C7-2AD9-6C4A-8454-F32A6D291B06}"/>
                </a:ext>
              </a:extLst>
            </p:cNvPr>
            <p:cNvPicPr>
              <a:picLocks noChangeAspect="1"/>
            </p:cNvPicPr>
            <p:nvPr/>
          </p:nvPicPr>
          <p:blipFill rotWithShape="1">
            <a:blip r:embed="rId2">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7" name="正方形/長方形 6">
              <a:extLst>
                <a:ext uri="{FF2B5EF4-FFF2-40B4-BE49-F238E27FC236}">
                  <a16:creationId xmlns:a16="http://schemas.microsoft.com/office/drawing/2014/main" id="{36F4609B-E233-B04B-A6F3-32269DB79115}"/>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タイトル 1">
            <a:extLst>
              <a:ext uri="{FF2B5EF4-FFF2-40B4-BE49-F238E27FC236}">
                <a16:creationId xmlns:a16="http://schemas.microsoft.com/office/drawing/2014/main" id="{05D92708-40AE-9543-A8A4-0F846D6E6DBE}"/>
              </a:ext>
            </a:extLst>
          </p:cNvPr>
          <p:cNvSpPr>
            <a:spLocks noGrp="1"/>
          </p:cNvSpPr>
          <p:nvPr>
            <p:ph type="title"/>
          </p:nvPr>
        </p:nvSpPr>
        <p:spPr>
          <a:xfrm>
            <a:off x="77568" y="-397945"/>
            <a:ext cx="8988865" cy="1325563"/>
          </a:xfrm>
        </p:spPr>
        <p:txBody>
          <a:bodyPr>
            <a:normAutofit/>
          </a:bodyPr>
          <a:lstStyle/>
          <a:p>
            <a:r>
              <a:rPr kumimoji="1" lang="ja-JP" altLang="en-US" sz="3200" u="sng"/>
              <a:t>測定結果</a:t>
            </a:r>
            <a:r>
              <a:rPr kumimoji="1" lang="en-US" altLang="ja-JP" sz="3200" u="sng" dirty="0"/>
              <a:t> : </a:t>
            </a:r>
            <a:r>
              <a:rPr kumimoji="1" lang="ja-JP" altLang="en-US" sz="3200" u="sng"/>
              <a:t>ブロードコンタクトレーザーまとめ</a:t>
            </a:r>
          </a:p>
        </p:txBody>
      </p:sp>
      <p:sp>
        <p:nvSpPr>
          <p:cNvPr id="11" name="テキスト ボックス 10">
            <a:extLst>
              <a:ext uri="{FF2B5EF4-FFF2-40B4-BE49-F238E27FC236}">
                <a16:creationId xmlns:a16="http://schemas.microsoft.com/office/drawing/2014/main" id="{758C52CF-2486-3B44-AEB3-8A18CC64FEAF}"/>
              </a:ext>
            </a:extLst>
          </p:cNvPr>
          <p:cNvSpPr txBox="1"/>
          <p:nvPr/>
        </p:nvSpPr>
        <p:spPr>
          <a:xfrm>
            <a:off x="141958" y="3278683"/>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endParaRPr kumimoji="1" lang="en-US" altLang="ja-JP" dirty="0"/>
          </a:p>
          <a:p>
            <a:endParaRPr kumimoji="1" lang="ja-JP" altLang="en-US" dirty="0"/>
          </a:p>
        </p:txBody>
      </p:sp>
    </p:spTree>
    <p:extLst>
      <p:ext uri="{BB962C8B-B14F-4D97-AF65-F5344CB8AC3E}">
        <p14:creationId xmlns:p14="http://schemas.microsoft.com/office/powerpoint/2010/main" val="1310594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en-US" altLang="ja-JP" dirty="0"/>
              <a:t>DC</a:t>
            </a:r>
            <a:r>
              <a:rPr lang="ja-JP" altLang="en-US" dirty="0"/>
              <a:t>注入</a:t>
            </a:r>
            <a:r>
              <a:rPr lang="en-US" altLang="ja-JP" dirty="0"/>
              <a:t>(</a:t>
            </a:r>
            <a:r>
              <a:rPr lang="ja-JP" altLang="en-US" dirty="0"/>
              <a:t>ブロードコンタクト</a:t>
            </a:r>
            <a:r>
              <a:rPr lang="en-US" altLang="ja-JP" dirty="0"/>
              <a:t>)</a:t>
            </a:r>
          </a:p>
          <a:p>
            <a:pPr lvl="1">
              <a:buFont typeface="Wingdings" pitchFamily="2" charset="2"/>
              <a:buChar char="ü"/>
            </a:pPr>
            <a:r>
              <a:rPr lang="en-US" altLang="ja-JP" dirty="0">
                <a:solidFill>
                  <a:srgbClr val="FF0000"/>
                </a:solidFill>
              </a:rPr>
              <a:t>DC</a:t>
            </a:r>
            <a:r>
              <a:rPr lang="ja-JP" altLang="en-US" dirty="0">
                <a:solidFill>
                  <a:srgbClr val="FF0000"/>
                </a:solidFill>
              </a:rPr>
              <a:t>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1924357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8366F53D-BDCC-C846-8DD8-9E060DF0E066}"/>
              </a:ext>
            </a:extLst>
          </p:cNvPr>
          <p:cNvGrpSpPr/>
          <p:nvPr/>
        </p:nvGrpSpPr>
        <p:grpSpPr>
          <a:xfrm>
            <a:off x="887417" y="1139410"/>
            <a:ext cx="2498722" cy="2093112"/>
            <a:chOff x="558800" y="489209"/>
            <a:chExt cx="3676245" cy="3079491"/>
          </a:xfrm>
        </p:grpSpPr>
        <p:pic>
          <p:nvPicPr>
            <p:cNvPr id="7" name="図 6">
              <a:extLst>
                <a:ext uri="{FF2B5EF4-FFF2-40B4-BE49-F238E27FC236}">
                  <a16:creationId xmlns:a16="http://schemas.microsoft.com/office/drawing/2014/main" id="{0B59346C-BE30-7E40-A46E-044453700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489209"/>
              <a:ext cx="3658343" cy="3079491"/>
            </a:xfrm>
            <a:prstGeom prst="rect">
              <a:avLst/>
            </a:prstGeom>
          </p:spPr>
        </p:pic>
        <p:sp>
          <p:nvSpPr>
            <p:cNvPr id="15" name="正方形/長方形 14">
              <a:extLst>
                <a:ext uri="{FF2B5EF4-FFF2-40B4-BE49-F238E27FC236}">
                  <a16:creationId xmlns:a16="http://schemas.microsoft.com/office/drawing/2014/main" id="{DD0F1B88-6748-E841-BAB4-295CDCE09143}"/>
                </a:ext>
              </a:extLst>
            </p:cNvPr>
            <p:cNvSpPr/>
            <p:nvPr/>
          </p:nvSpPr>
          <p:spPr>
            <a:xfrm>
              <a:off x="4047384" y="1457325"/>
              <a:ext cx="187661"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pic>
        <p:nvPicPr>
          <p:cNvPr id="9" name="図 8">
            <a:extLst>
              <a:ext uri="{FF2B5EF4-FFF2-40B4-BE49-F238E27FC236}">
                <a16:creationId xmlns:a16="http://schemas.microsoft.com/office/drawing/2014/main" id="{9309363C-A8C2-E947-A386-F7F47B3A3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02" y="3220141"/>
            <a:ext cx="2781579" cy="2552715"/>
          </a:xfrm>
          <a:prstGeom prst="rect">
            <a:avLst/>
          </a:prstGeom>
        </p:spPr>
      </p:pic>
      <p:pic>
        <p:nvPicPr>
          <p:cNvPr id="11" name="図 10">
            <a:extLst>
              <a:ext uri="{FF2B5EF4-FFF2-40B4-BE49-F238E27FC236}">
                <a16:creationId xmlns:a16="http://schemas.microsoft.com/office/drawing/2014/main" id="{43DB9AFA-2813-A640-A5CA-454C72346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01" y="3384229"/>
            <a:ext cx="2665849" cy="2422710"/>
          </a:xfrm>
          <a:prstGeom prst="rect">
            <a:avLst/>
          </a:prstGeom>
        </p:spPr>
      </p:pic>
      <p:pic>
        <p:nvPicPr>
          <p:cNvPr id="13" name="図 12">
            <a:extLst>
              <a:ext uri="{FF2B5EF4-FFF2-40B4-BE49-F238E27FC236}">
                <a16:creationId xmlns:a16="http://schemas.microsoft.com/office/drawing/2014/main" id="{1CDF3C83-8E0E-1D4B-B620-BEAFFE6CA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738" y="1053090"/>
            <a:ext cx="2183925" cy="2261614"/>
          </a:xfrm>
          <a:prstGeom prst="rect">
            <a:avLst/>
          </a:prstGeom>
        </p:spPr>
      </p:pic>
      <p:pic>
        <p:nvPicPr>
          <p:cNvPr id="14" name="図 13">
            <a:extLst>
              <a:ext uri="{FF2B5EF4-FFF2-40B4-BE49-F238E27FC236}">
                <a16:creationId xmlns:a16="http://schemas.microsoft.com/office/drawing/2014/main" id="{8A08C218-4983-6940-ACC6-A80BC0242313}"/>
              </a:ext>
            </a:extLst>
          </p:cNvPr>
          <p:cNvPicPr>
            <a:picLocks noChangeAspect="1"/>
          </p:cNvPicPr>
          <p:nvPr/>
        </p:nvPicPr>
        <p:blipFill rotWithShape="1">
          <a:blip r:embed="rId6">
            <a:extLst>
              <a:ext uri="{28A0092B-C50C-407E-A947-70E740481C1C}">
                <a14:useLocalDpi xmlns:a14="http://schemas.microsoft.com/office/drawing/2010/main" val="0"/>
              </a:ext>
            </a:extLst>
          </a:blip>
          <a:srcRect l="52515" t="10310" r="45678"/>
          <a:stretch/>
        </p:blipFill>
        <p:spPr>
          <a:xfrm>
            <a:off x="3735074" y="327603"/>
            <a:ext cx="166469" cy="3327400"/>
          </a:xfrm>
          <a:prstGeom prst="rect">
            <a:avLst/>
          </a:prstGeom>
        </p:spPr>
      </p:pic>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a:t>
            </a:r>
            <a:r>
              <a:rPr kumimoji="1" lang="ja-JP" altLang="en-US" sz="2400" u="sng"/>
              <a:t>リッジ導波路型レーザー　定常電流注入</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308195" y="558286"/>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8" name="テキスト ボックス 17">
            <a:extLst>
              <a:ext uri="{FF2B5EF4-FFF2-40B4-BE49-F238E27FC236}">
                <a16:creationId xmlns:a16="http://schemas.microsoft.com/office/drawing/2014/main" id="{30FDC3BA-0C0C-3943-BC3D-32F2E8F12389}"/>
              </a:ext>
            </a:extLst>
          </p:cNvPr>
          <p:cNvSpPr txBox="1"/>
          <p:nvPr/>
        </p:nvSpPr>
        <p:spPr>
          <a:xfrm>
            <a:off x="1385888" y="5804910"/>
            <a:ext cx="5529262" cy="369332"/>
          </a:xfrm>
          <a:prstGeom prst="rect">
            <a:avLst/>
          </a:prstGeom>
          <a:noFill/>
        </p:spPr>
        <p:txBody>
          <a:bodyPr wrap="square" rtlCol="0">
            <a:spAutoFit/>
          </a:bodyPr>
          <a:lstStyle/>
          <a:p>
            <a:pPr marL="285750" indent="-285750">
              <a:buFont typeface="Wingdings" pitchFamily="2" charset="2"/>
              <a:buChar char="ü"/>
            </a:pPr>
            <a:r>
              <a:rPr lang="ja-JP" altLang="en-US"/>
              <a:t>閾値電流が最短でも</a:t>
            </a:r>
            <a:r>
              <a:rPr lang="en-US" altLang="ja-JP" dirty="0"/>
              <a:t>80 mA</a:t>
            </a:r>
            <a:r>
              <a:rPr lang="ja-JP" altLang="en-US"/>
              <a:t>と高くなってしまった</a:t>
            </a:r>
            <a:endParaRPr kumimoji="1" lang="ja-JP" altLang="en-US"/>
          </a:p>
        </p:txBody>
      </p:sp>
    </p:spTree>
    <p:extLst>
      <p:ext uri="{BB962C8B-B14F-4D97-AF65-F5344CB8AC3E}">
        <p14:creationId xmlns:p14="http://schemas.microsoft.com/office/powerpoint/2010/main" val="418573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02" y="761332"/>
            <a:ext cx="5529262"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898" y="300729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0304" y="300047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200329"/>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a:t>カーブのが湾曲して発光強度が低下している</a:t>
            </a:r>
            <a:endParaRPr kumimoji="1" lang="en-US" altLang="ja-JP" dirty="0"/>
          </a:p>
          <a:p>
            <a:r>
              <a:rPr lang="ja-JP" altLang="en-US"/>
              <a:t>　</a:t>
            </a:r>
            <a:r>
              <a:rPr kumimoji="1" lang="ja-JP" altLang="en-US"/>
              <a:t>→温度上昇による品質の低下</a:t>
            </a:r>
            <a:endParaRPr kumimoji="1" lang="en-US" altLang="ja-JP" dirty="0"/>
          </a:p>
          <a:p>
            <a:pPr marL="285750" indent="-285750">
              <a:buFont typeface="Wingdings" pitchFamily="2" charset="2"/>
              <a:buChar char="ü"/>
            </a:pPr>
            <a:r>
              <a:rPr kumimoji="1" lang="ja-JP" altLang="en-US"/>
              <a:t>リッジ幅による差異が見られない</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a:t> : </a:t>
            </a:r>
            <a:r>
              <a:rPr lang="ja-JP" altLang="en-US" sz="2400" u="sng"/>
              <a:t>リッジ導波路型レーザー　定常電流注入</a:t>
            </a:r>
          </a:p>
        </p:txBody>
      </p:sp>
    </p:spTree>
    <p:extLst>
      <p:ext uri="{BB962C8B-B14F-4D97-AF65-F5344CB8AC3E}">
        <p14:creationId xmlns:p14="http://schemas.microsoft.com/office/powerpoint/2010/main" val="1333733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F9A8140-1983-D845-804C-405AA71BA1CC}"/>
              </a:ext>
            </a:extLst>
          </p:cNvPr>
          <p:cNvSpPr>
            <a:spLocks noGrp="1"/>
          </p:cNvSpPr>
          <p:nvPr>
            <p:ph idx="1"/>
          </p:nvPr>
        </p:nvSpPr>
        <p:spPr>
          <a:xfrm>
            <a:off x="628649" y="1825625"/>
            <a:ext cx="8615363" cy="2146300"/>
          </a:xfrm>
        </p:spPr>
        <p:txBody>
          <a:bodyPr/>
          <a:lstStyle/>
          <a:p>
            <a:r>
              <a:rPr kumimoji="1" lang="ja-JP" altLang="en-US"/>
              <a:t>リッジ導波路型レーザーの</a:t>
            </a:r>
            <a:r>
              <a:rPr kumimoji="1" lang="en-US" altLang="ja-JP" dirty="0"/>
              <a:t>IL</a:t>
            </a:r>
            <a:r>
              <a:rPr kumimoji="1" lang="ja-JP" altLang="en-US"/>
              <a:t>測定で判明した課題</a:t>
            </a:r>
            <a:endParaRPr lang="en-US" altLang="ja-JP" dirty="0"/>
          </a:p>
          <a:p>
            <a:pPr marL="514350" indent="-514350">
              <a:buFont typeface="+mj-ea"/>
              <a:buAutoNum type="circleNumDbPlain"/>
            </a:pPr>
            <a:r>
              <a:rPr lang="ja-JP" altLang="en-US"/>
              <a:t>大電流を流すと発光強度が落ちる</a:t>
            </a:r>
            <a:endParaRPr kumimoji="1" lang="en-US" altLang="ja-JP" dirty="0"/>
          </a:p>
          <a:p>
            <a:pPr marL="514350" indent="-514350">
              <a:buFont typeface="+mj-ea"/>
              <a:buAutoNum type="circleNumDbPlain"/>
            </a:pPr>
            <a:r>
              <a:rPr lang="ja-JP" altLang="en-US"/>
              <a:t>閾値電流が高い。</a:t>
            </a:r>
            <a:endParaRPr lang="en-US" altLang="ja-JP" dirty="0"/>
          </a:p>
          <a:p>
            <a:pPr marL="514350" indent="-514350">
              <a:buFont typeface="+mj-ea"/>
              <a:buAutoNum type="circleNumDbPlain"/>
            </a:pPr>
            <a:r>
              <a:rPr lang="ja-JP" altLang="en-US"/>
              <a:t>リッジ幅依存性がない。</a:t>
            </a:r>
            <a:endParaRPr lang="en-US" altLang="ja-JP" dirty="0"/>
          </a:p>
          <a:p>
            <a:pPr lvl="1">
              <a:buFont typeface="Wingdings" pitchFamily="2" charset="2"/>
              <a:buChar char="Ø"/>
            </a:pP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CC1F1192-FEBF-FA46-ACD9-0C41110C5600}"/>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8" name="タイトル 1">
            <a:extLst>
              <a:ext uri="{FF2B5EF4-FFF2-40B4-BE49-F238E27FC236}">
                <a16:creationId xmlns:a16="http://schemas.microsoft.com/office/drawing/2014/main" id="{B7E12372-2C3A-E344-BDE7-3D09E486407C}"/>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a:t>
            </a:r>
            <a:r>
              <a:rPr kumimoji="1" lang="ja-JP" altLang="en-US" sz="2400" u="sng"/>
              <a:t>リッジ導波路型レーザー　定常電流注入</a:t>
            </a:r>
          </a:p>
        </p:txBody>
      </p:sp>
    </p:spTree>
    <p:extLst>
      <p:ext uri="{BB962C8B-B14F-4D97-AF65-F5344CB8AC3E}">
        <p14:creationId xmlns:p14="http://schemas.microsoft.com/office/powerpoint/2010/main" val="1120962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a:t>課題</a:t>
            </a:r>
            <a:r>
              <a:rPr lang="en-US" altLang="ja-JP" sz="2400" dirty="0"/>
              <a:t>①</a:t>
            </a:r>
            <a:r>
              <a:rPr lang="ja-JP" altLang="en-US" sz="2400"/>
              <a:t>大電流を流すと発光強度が落ちる</a:t>
            </a:r>
            <a:endParaRPr kumimoji="1" lang="en-US" altLang="ja-JP" sz="2400" dirty="0"/>
          </a:p>
          <a:p>
            <a:pPr lvl="1">
              <a:buFont typeface="Wingdings" pitchFamily="2" charset="2"/>
              <a:buChar char="Ø"/>
            </a:pPr>
            <a:endParaRPr lang="en-US" altLang="ja-JP" sz="2000" dirty="0"/>
          </a:p>
          <a:p>
            <a:endParaRPr kumimoji="1" lang="ja-JP" altLang="en-US" sz="2400"/>
          </a:p>
        </p:txBody>
      </p:sp>
      <p:grpSp>
        <p:nvGrpSpPr>
          <p:cNvPr id="14" name="グループ化 13">
            <a:extLst>
              <a:ext uri="{FF2B5EF4-FFF2-40B4-BE49-F238E27FC236}">
                <a16:creationId xmlns:a16="http://schemas.microsoft.com/office/drawing/2014/main" id="{05C99C4E-DA56-ED40-982C-4B1E2BCC5702}"/>
              </a:ext>
            </a:extLst>
          </p:cNvPr>
          <p:cNvGrpSpPr/>
          <p:nvPr/>
        </p:nvGrpSpPr>
        <p:grpSpPr>
          <a:xfrm>
            <a:off x="4192367" y="1443045"/>
            <a:ext cx="5070035" cy="4943476"/>
            <a:chOff x="3843339" y="914659"/>
            <a:chExt cx="5070035" cy="4943476"/>
          </a:xfrm>
        </p:grpSpPr>
        <p:pic>
          <p:nvPicPr>
            <p:cNvPr id="7" name="図 6">
              <a:extLst>
                <a:ext uri="{FF2B5EF4-FFF2-40B4-BE49-F238E27FC236}">
                  <a16:creationId xmlns:a16="http://schemas.microsoft.com/office/drawing/2014/main" id="{D9B34F6C-CB78-4B46-81A0-84852B5DC9EB}"/>
                </a:ext>
              </a:extLst>
            </p:cNvPr>
            <p:cNvPicPr>
              <a:picLocks noChangeAspect="1"/>
            </p:cNvPicPr>
            <p:nvPr/>
          </p:nvPicPr>
          <p:blipFill rotWithShape="1">
            <a:blip r:embed="rId3">
              <a:extLst>
                <a:ext uri="{28A0092B-C50C-407E-A947-70E740481C1C}">
                  <a14:useLocalDpi xmlns:a14="http://schemas.microsoft.com/office/drawing/2010/main" val="0"/>
                </a:ext>
              </a:extLst>
            </a:blip>
            <a:srcRect l="45179" t="2312" r="1405" b="1758"/>
            <a:stretch/>
          </p:blipFill>
          <p:spPr>
            <a:xfrm>
              <a:off x="4029076" y="914659"/>
              <a:ext cx="4884298" cy="4943476"/>
            </a:xfrm>
            <a:prstGeom prst="rect">
              <a:avLst/>
            </a:prstGeom>
          </p:spPr>
        </p:pic>
        <p:sp>
          <p:nvSpPr>
            <p:cNvPr id="12" name="正方形/長方形 11">
              <a:extLst>
                <a:ext uri="{FF2B5EF4-FFF2-40B4-BE49-F238E27FC236}">
                  <a16:creationId xmlns:a16="http://schemas.microsoft.com/office/drawing/2014/main" id="{B555C0DD-FC23-8C46-A49B-C6F2F784F525}"/>
                </a:ext>
              </a:extLst>
            </p:cNvPr>
            <p:cNvSpPr/>
            <p:nvPr/>
          </p:nvSpPr>
          <p:spPr>
            <a:xfrm>
              <a:off x="3843339" y="914659"/>
              <a:ext cx="1143000" cy="1414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4" y="2914368"/>
            <a:ext cx="4316907" cy="3694112"/>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25</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308195" y="1015493"/>
            <a:ext cx="8707218" cy="369332"/>
          </a:xfrm>
          <a:prstGeom prst="rect">
            <a:avLst/>
          </a:prstGeom>
          <a:noFill/>
        </p:spPr>
        <p:txBody>
          <a:bodyPr wrap="square" rtlCol="0">
            <a:spAutoFit/>
          </a:bodyPr>
          <a:lstStyle/>
          <a:p>
            <a:r>
              <a:rPr kumimoji="1" lang="en-US" altLang="ja-JP" dirty="0"/>
              <a:t>3</a:t>
            </a:r>
            <a:r>
              <a:rPr kumimoji="1" lang="ja-JP" altLang="en-US"/>
              <a:t>周期　</a:t>
            </a:r>
            <a:r>
              <a:rPr lang="ja-JP" altLang="en-US"/>
              <a:t>エピダウンによる温度上昇の抑制を期待</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26626" y="1392326"/>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5">
            <a:extLst>
              <a:ext uri="{28A0092B-C50C-407E-A947-70E740481C1C}">
                <a14:useLocalDpi xmlns:a14="http://schemas.microsoft.com/office/drawing/2010/main" val="0"/>
              </a:ext>
            </a:extLst>
          </a:blip>
          <a:srcRect l="3724"/>
          <a:stretch/>
        </p:blipFill>
        <p:spPr>
          <a:xfrm>
            <a:off x="-34677" y="1368773"/>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6"/>
          <a:stretch>
            <a:fillRect/>
          </a:stretch>
        </p:blipFill>
        <p:spPr>
          <a:xfrm rot="10800000">
            <a:off x="2623704" y="1588172"/>
            <a:ext cx="1282700" cy="1123950"/>
          </a:xfrm>
          <a:prstGeom prst="rect">
            <a:avLst/>
          </a:prstGeom>
        </p:spPr>
      </p:pic>
      <p:sp>
        <p:nvSpPr>
          <p:cNvPr id="39" name="テキスト ボックス 38">
            <a:extLst>
              <a:ext uri="{FF2B5EF4-FFF2-40B4-BE49-F238E27FC236}">
                <a16:creationId xmlns:a16="http://schemas.microsoft.com/office/drawing/2014/main" id="{0065F073-EF26-4549-81A0-CBEC0DD3B62D}"/>
              </a:ext>
            </a:extLst>
          </p:cNvPr>
          <p:cNvSpPr txBox="1"/>
          <p:nvPr/>
        </p:nvSpPr>
        <p:spPr>
          <a:xfrm>
            <a:off x="3486149" y="1368773"/>
            <a:ext cx="4316907" cy="369332"/>
          </a:xfrm>
          <a:prstGeom prst="rect">
            <a:avLst/>
          </a:prstGeom>
          <a:noFill/>
        </p:spPr>
        <p:txBody>
          <a:bodyPr wrap="square" rtlCol="0">
            <a:spAutoFit/>
          </a:bodyPr>
          <a:lstStyle/>
          <a:p>
            <a:r>
              <a:rPr kumimoji="1" lang="ja-JP" altLang="en-US"/>
              <a:t>上下ひっくり返してマウント</a:t>
            </a:r>
          </a:p>
        </p:txBody>
      </p:sp>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a:t> : </a:t>
            </a:r>
            <a:r>
              <a:rPr lang="ja-JP" altLang="en-US" sz="2400" u="sng"/>
              <a:t>リッジ導波路型レーザー　定常電流注入</a:t>
            </a:r>
          </a:p>
        </p:txBody>
      </p:sp>
    </p:spTree>
    <p:extLst>
      <p:ext uri="{BB962C8B-B14F-4D97-AF65-F5344CB8AC3E}">
        <p14:creationId xmlns:p14="http://schemas.microsoft.com/office/powerpoint/2010/main" val="295659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385888" y="6021144"/>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a:t>短共振器レーザー作製により閾値電流の低減達成　</a:t>
            </a:r>
            <a:r>
              <a:rPr lang="ja-JP" altLang="en-US"/>
              <a:t>最短</a:t>
            </a:r>
            <a:r>
              <a:rPr lang="en-US" altLang="ja-JP" dirty="0"/>
              <a:t>40mA</a:t>
            </a:r>
            <a:endParaRPr kumimoji="1" lang="en-US" altLang="ja-JP" dirty="0"/>
          </a:p>
          <a:p>
            <a:pPr marL="285750" indent="-285750">
              <a:buFont typeface="Wingdings" pitchFamily="2" charset="2"/>
              <a:buChar char="ü"/>
            </a:pPr>
            <a:r>
              <a:rPr kumimoji="1" lang="ja-JP" altLang="en-US"/>
              <a:t>リッジ幅による差異が見られない</a:t>
            </a:r>
            <a:endParaRPr kumimoji="1" lang="en-US" altLang="ja-JP" dirty="0"/>
          </a:p>
          <a:p>
            <a:r>
              <a:rPr kumimoji="1" lang="ja-JP" altLang="en-US"/>
              <a:t>　→電流が広がってる</a:t>
            </a:r>
            <a:r>
              <a:rPr kumimoji="1" lang="en-US" altLang="ja-JP" dirty="0"/>
              <a:t>?</a:t>
            </a:r>
            <a:endParaRPr kumimoji="1" lang="ja-JP" altLang="en-US"/>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a:t>
            </a:r>
            <a:r>
              <a:rPr kumimoji="1" lang="ja-JP" altLang="en-US" sz="2400" u="sng"/>
              <a:t>リッジ導波路型レーザー　定常電流注入</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569722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457950" y="1358388"/>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a:t>
            </a:r>
            <a:r>
              <a:rPr kumimoji="1" lang="ja-JP" altLang="en-US" sz="2400" u="sng"/>
              <a:t>リッジ導波路型レーザー　定常電流注入</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4086168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06579F5-E6E6-E249-929B-CA9E2B01B0EE}"/>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12" name="タイトル 1">
            <a:extLst>
              <a:ext uri="{FF2B5EF4-FFF2-40B4-BE49-F238E27FC236}">
                <a16:creationId xmlns:a16="http://schemas.microsoft.com/office/drawing/2014/main" id="{51072A64-6D43-B847-9E55-9B66B389C4A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定常電流注入</a:t>
            </a:r>
          </a:p>
        </p:txBody>
      </p:sp>
      <p:sp>
        <p:nvSpPr>
          <p:cNvPr id="14" name="テキスト ボックス 13">
            <a:extLst>
              <a:ext uri="{FF2B5EF4-FFF2-40B4-BE49-F238E27FC236}">
                <a16:creationId xmlns:a16="http://schemas.microsoft.com/office/drawing/2014/main" id="{19BB9DE5-65FF-1A4B-A728-65A2E56A0982}"/>
              </a:ext>
            </a:extLst>
          </p:cNvPr>
          <p:cNvSpPr txBox="1"/>
          <p:nvPr/>
        </p:nvSpPr>
        <p:spPr>
          <a:xfrm>
            <a:off x="857250" y="4699433"/>
            <a:ext cx="3143250" cy="369332"/>
          </a:xfrm>
          <a:prstGeom prst="rect">
            <a:avLst/>
          </a:prstGeom>
          <a:noFill/>
        </p:spPr>
        <p:txBody>
          <a:bodyPr wrap="square" rtlCol="0">
            <a:spAutoFit/>
          </a:bodyPr>
          <a:lstStyle/>
          <a:p>
            <a:r>
              <a:rPr kumimoji="1" lang="ja-JP" altLang="en-US"/>
              <a:t>ウエハ</a:t>
            </a:r>
            <a:r>
              <a:rPr lang="ja-JP" altLang="en-US"/>
              <a:t>の結晶構造</a:t>
            </a:r>
            <a:endParaRPr kumimoji="1" lang="ja-JP" altLang="en-US"/>
          </a:p>
        </p:txBody>
      </p:sp>
      <p:grpSp>
        <p:nvGrpSpPr>
          <p:cNvPr id="15" name="グループ化 14">
            <a:extLst>
              <a:ext uri="{FF2B5EF4-FFF2-40B4-BE49-F238E27FC236}">
                <a16:creationId xmlns:a16="http://schemas.microsoft.com/office/drawing/2014/main" id="{FF63E912-96E8-284A-9325-55E4C56CEA24}"/>
              </a:ext>
            </a:extLst>
          </p:cNvPr>
          <p:cNvGrpSpPr/>
          <p:nvPr/>
        </p:nvGrpSpPr>
        <p:grpSpPr>
          <a:xfrm>
            <a:off x="185740" y="1384827"/>
            <a:ext cx="3671886" cy="3388729"/>
            <a:chOff x="171452" y="1487042"/>
            <a:chExt cx="3671886" cy="3388729"/>
          </a:xfrm>
        </p:grpSpPr>
        <p:pic>
          <p:nvPicPr>
            <p:cNvPr id="13" name="図 12">
              <a:extLst>
                <a:ext uri="{FF2B5EF4-FFF2-40B4-BE49-F238E27FC236}">
                  <a16:creationId xmlns:a16="http://schemas.microsoft.com/office/drawing/2014/main" id="{386568D3-A51D-314C-A6DD-BC843DA3D4B5}"/>
                </a:ext>
              </a:extLst>
            </p:cNvPr>
            <p:cNvPicPr>
              <a:picLocks noChangeAspect="1"/>
            </p:cNvPicPr>
            <p:nvPr/>
          </p:nvPicPr>
          <p:blipFill rotWithShape="1">
            <a:blip r:embed="rId2">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9" name="正方形/長方形 8">
              <a:extLst>
                <a:ext uri="{FF2B5EF4-FFF2-40B4-BE49-F238E27FC236}">
                  <a16:creationId xmlns:a16="http://schemas.microsoft.com/office/drawing/2014/main" id="{A54D3BF9-D4F4-2D4A-AC91-BBE243725410}"/>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a:extLst>
              <a:ext uri="{FF2B5EF4-FFF2-40B4-BE49-F238E27FC236}">
                <a16:creationId xmlns:a16="http://schemas.microsoft.com/office/drawing/2014/main" id="{6FA7D397-DB47-F741-B152-72D0E81AD9BB}"/>
              </a:ext>
            </a:extLst>
          </p:cNvPr>
          <p:cNvCxnSpPr/>
          <p:nvPr/>
        </p:nvCxnSpPr>
        <p:spPr>
          <a:xfrm flipH="1">
            <a:off x="2743200" y="2169497"/>
            <a:ext cx="1828800" cy="788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8C9D98B-65D0-204D-9621-EB31BEFA2EF1}"/>
              </a:ext>
            </a:extLst>
          </p:cNvPr>
          <p:cNvSpPr txBox="1"/>
          <p:nvPr/>
        </p:nvSpPr>
        <p:spPr>
          <a:xfrm>
            <a:off x="4857749" y="1439293"/>
            <a:ext cx="2728913" cy="1200329"/>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19" name="コンテンツ プレースホルダー 2">
            <a:extLst>
              <a:ext uri="{FF2B5EF4-FFF2-40B4-BE49-F238E27FC236}">
                <a16:creationId xmlns:a16="http://schemas.microsoft.com/office/drawing/2014/main" id="{A575E807-4256-AE44-BD3A-07719C3ED892}"/>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
        <p:nvSpPr>
          <p:cNvPr id="20" name="テキスト ボックス 19">
            <a:extLst>
              <a:ext uri="{FF2B5EF4-FFF2-40B4-BE49-F238E27FC236}">
                <a16:creationId xmlns:a16="http://schemas.microsoft.com/office/drawing/2014/main" id="{2FB05F4C-3DE8-1C43-9F5E-E48E632B6723}"/>
              </a:ext>
            </a:extLst>
          </p:cNvPr>
          <p:cNvSpPr txBox="1"/>
          <p:nvPr/>
        </p:nvSpPr>
        <p:spPr>
          <a:xfrm>
            <a:off x="540898" y="1024374"/>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233379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a:solidFill>
                  <a:srgbClr val="FF0000"/>
                </a:solidFill>
              </a:rPr>
              <a:t>序論</a:t>
            </a:r>
            <a:endParaRPr lang="en-US" altLang="ja-JP" dirty="0">
              <a:solidFill>
                <a:srgbClr val="FF0000"/>
              </a:solidFill>
            </a:endParaRPr>
          </a:p>
          <a:p>
            <a:pPr lvl="1"/>
            <a:r>
              <a:rPr lang="ja-JP" altLang="en-US">
                <a:solidFill>
                  <a:srgbClr val="FF0000"/>
                </a:solidFill>
              </a:rPr>
              <a:t>背景</a:t>
            </a:r>
            <a:endParaRPr kumimoji="1" lang="en-US" altLang="ja-JP" dirty="0">
              <a:solidFill>
                <a:srgbClr val="FF0000"/>
              </a:solidFill>
            </a:endParaRPr>
          </a:p>
          <a:p>
            <a:pPr lvl="1"/>
            <a:r>
              <a:rPr kumimoji="1" lang="ja-JP" altLang="en-US">
                <a:solidFill>
                  <a:srgbClr val="FF0000"/>
                </a:solidFill>
              </a:rPr>
              <a:t>目的</a:t>
            </a:r>
            <a:endParaRPr kumimoji="1" lang="en-US" altLang="ja-JP" dirty="0">
              <a:solidFill>
                <a:srgbClr val="FF0000"/>
              </a:solidFill>
            </a:endParaRPr>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Tree>
    <p:extLst>
      <p:ext uri="{BB962C8B-B14F-4D97-AF65-F5344CB8AC3E}">
        <p14:creationId xmlns:p14="http://schemas.microsoft.com/office/powerpoint/2010/main" val="2008488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
        <p:nvSpPr>
          <p:cNvPr id="5" name="タイトル 1">
            <a:extLst>
              <a:ext uri="{FF2B5EF4-FFF2-40B4-BE49-F238E27FC236}">
                <a16:creationId xmlns:a16="http://schemas.microsoft.com/office/drawing/2014/main" id="{4913A1E5-7E5D-974E-9726-EC9A8EEEEE5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定常電流注入</a:t>
            </a:r>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414336" y="1991571"/>
            <a:ext cx="8615363" cy="3543300"/>
          </a:xfrm>
        </p:spPr>
        <p:txBody>
          <a:bodyPr>
            <a:normAutofit fontScale="92500" lnSpcReduction="20000"/>
          </a:bodyPr>
          <a:lstStyle/>
          <a:p>
            <a:pPr marL="0" indent="0">
              <a:buNone/>
            </a:pPr>
            <a:r>
              <a:rPr kumimoji="1" lang="ja-JP" altLang="en-US"/>
              <a:t>リッジ導波路型レーザーの</a:t>
            </a:r>
            <a:r>
              <a:rPr kumimoji="1" lang="en-US" altLang="ja-JP" dirty="0"/>
              <a:t>IL</a:t>
            </a:r>
            <a:r>
              <a:rPr kumimoji="1" lang="ja-JP" altLang="en-US"/>
              <a:t>測定で判明した課題</a:t>
            </a:r>
            <a:endParaRPr lang="en-US" altLang="ja-JP" dirty="0"/>
          </a:p>
          <a:p>
            <a:pPr marL="514350" indent="-514350">
              <a:buFont typeface="+mj-ea"/>
              <a:buAutoNum type="circleNumDbPlain"/>
            </a:pPr>
            <a:r>
              <a:rPr lang="ja-JP" altLang="en-US"/>
              <a:t>大電流を流すと発光強度が落ちる</a:t>
            </a:r>
            <a:endParaRPr lang="en-US" altLang="ja-JP" dirty="0"/>
          </a:p>
          <a:p>
            <a:pPr lvl="1">
              <a:buFont typeface="Wingdings" pitchFamily="2" charset="2"/>
              <a:buChar char="Ø"/>
            </a:pPr>
            <a:r>
              <a:rPr kumimoji="1" lang="ja-JP" altLang="en-US"/>
              <a:t>エピダウンによる光出力の向上</a:t>
            </a:r>
            <a:endParaRPr kumimoji="1" lang="en-US" altLang="ja-JP" dirty="0"/>
          </a:p>
          <a:p>
            <a:pPr marL="0" indent="0">
              <a:buNone/>
            </a:pPr>
            <a:endParaRPr kumimoji="1" lang="en-US" altLang="ja-JP" dirty="0"/>
          </a:p>
          <a:p>
            <a:pPr marL="514350" indent="-514350">
              <a:buFont typeface="+mj-ea"/>
              <a:buAutoNum type="circleNumDbPlain"/>
            </a:pPr>
            <a:r>
              <a:rPr lang="ja-JP" altLang="en-US"/>
              <a:t>閾値電流が高い。</a:t>
            </a:r>
            <a:endParaRPr lang="en-US" altLang="ja-JP" dirty="0"/>
          </a:p>
          <a:p>
            <a:pPr lvl="1">
              <a:buFont typeface="Wingdings" pitchFamily="2" charset="2"/>
              <a:buChar char="Ø"/>
            </a:pPr>
            <a:r>
              <a:rPr lang="ja-JP" altLang="en-US"/>
              <a:t>短共振器による閾値電流の低減</a:t>
            </a:r>
            <a:endParaRPr lang="en-US" altLang="ja-JP" dirty="0"/>
          </a:p>
          <a:p>
            <a:pPr marL="457200" lvl="1" indent="0">
              <a:buNone/>
            </a:pPr>
            <a:endParaRPr lang="en-US" altLang="ja-JP" dirty="0"/>
          </a:p>
          <a:p>
            <a:pPr marL="514350" indent="-514350">
              <a:buFont typeface="+mj-ea"/>
              <a:buAutoNum type="circleNumDbPlain"/>
            </a:pPr>
            <a:r>
              <a:rPr lang="ja-JP" altLang="en-US"/>
              <a:t>リッジ幅依存性がない。</a:t>
            </a:r>
            <a:endParaRPr lang="en-US" altLang="ja-JP" dirty="0"/>
          </a:p>
          <a:p>
            <a:pPr lvl="1">
              <a:buFont typeface="Wingdings" pitchFamily="2" charset="2"/>
              <a:buChar char="Ø"/>
            </a:pPr>
            <a:r>
              <a:rPr lang="en-US" altLang="ja-JP" dirty="0"/>
              <a:t>FIB</a:t>
            </a:r>
            <a:r>
              <a:rPr lang="ja-JP" altLang="en-US"/>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a:t>層を薄くすることで解消しうる。</a:t>
            </a:r>
            <a:endParaRPr lang="en-US" altLang="ja-JP" dirty="0"/>
          </a:p>
          <a:p>
            <a:pPr lvl="1">
              <a:buFont typeface="Wingdings" pitchFamily="2" charset="2"/>
              <a:buChar char="Ø"/>
            </a:pPr>
            <a:endParaRPr lang="en-US" altLang="ja-JP" dirty="0"/>
          </a:p>
          <a:p>
            <a:endParaRPr kumimoji="1" lang="ja-JP" altLang="en-US"/>
          </a:p>
        </p:txBody>
      </p:sp>
    </p:spTree>
    <p:extLst>
      <p:ext uri="{BB962C8B-B14F-4D97-AF65-F5344CB8AC3E}">
        <p14:creationId xmlns:p14="http://schemas.microsoft.com/office/powerpoint/2010/main" val="640116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dirty="0"/>
              <a:t>背景</a:t>
            </a:r>
            <a:endParaRPr kumimoji="1" lang="en-US" altLang="ja-JP" dirty="0"/>
          </a:p>
          <a:p>
            <a:r>
              <a:rPr lang="ja-JP" altLang="en-US"/>
              <a:t>実験方法</a:t>
            </a:r>
            <a:endParaRPr lang="en-US" altLang="ja-JP" dirty="0"/>
          </a:p>
          <a:p>
            <a:r>
              <a:rPr lang="ja-JP" altLang="en-US"/>
              <a:t>実験結果</a:t>
            </a:r>
            <a:endParaRPr lang="en-US" altLang="ja-JP" dirty="0"/>
          </a:p>
          <a:p>
            <a:pPr lvl="1">
              <a:buFont typeface="Wingdings" pitchFamily="2" charset="2"/>
              <a:buChar char="ü"/>
            </a:pPr>
            <a:r>
              <a:rPr lang="ja-JP" altLang="en-US"/>
              <a:t>ブロードコンタクトレーザー</a:t>
            </a:r>
            <a:endParaRPr lang="en-US" altLang="ja-JP" dirty="0"/>
          </a:p>
          <a:p>
            <a:pPr lvl="1">
              <a:buFont typeface="Wingdings" pitchFamily="2" charset="2"/>
              <a:buChar char="ü"/>
            </a:pPr>
            <a:r>
              <a:rPr lang="ja-JP" altLang="en-US">
                <a:solidFill>
                  <a:srgbClr val="FF0000"/>
                </a:solidFill>
              </a:rPr>
              <a:t>リッジ導波路型レーザー</a:t>
            </a:r>
            <a:endParaRPr lang="en-US" altLang="ja-JP" dirty="0">
              <a:solidFill>
                <a:srgbClr val="FF0000"/>
              </a:solidFill>
            </a:endParaRPr>
          </a:p>
          <a:p>
            <a:pPr lvl="2">
              <a:buFont typeface="Wingdings" pitchFamily="2" charset="2"/>
              <a:buChar char="ü"/>
            </a:pPr>
            <a:r>
              <a:rPr lang="ja-JP" altLang="en-US"/>
              <a:t>定常電流注入</a:t>
            </a:r>
            <a:endParaRPr lang="en-US" altLang="ja-JP" dirty="0"/>
          </a:p>
          <a:p>
            <a:pPr lvl="2">
              <a:buFont typeface="Wingdings" pitchFamily="2" charset="2"/>
              <a:buChar char="ü"/>
            </a:pPr>
            <a:r>
              <a:rPr lang="ja-JP" altLang="en-US">
                <a:solidFill>
                  <a:srgbClr val="FF0000"/>
                </a:solidFill>
              </a:rPr>
              <a:t>短パルス電流注入</a:t>
            </a:r>
            <a:endParaRPr lang="en-US" altLang="ja-JP" dirty="0">
              <a:solidFill>
                <a:srgbClr val="FF0000"/>
              </a:solidFill>
            </a:endParaRP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D3C8BDAF-1B41-B245-A351-F1B3248EE5F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5779402" y="3683868"/>
            <a:ext cx="2586037" cy="2026659"/>
          </a:xfrm>
          <a:prstGeom prst="rect">
            <a:avLst/>
          </a:prstGeom>
        </p:spPr>
      </p:pic>
    </p:spTree>
    <p:extLst>
      <p:ext uri="{BB962C8B-B14F-4D97-AF65-F5344CB8AC3E}">
        <p14:creationId xmlns:p14="http://schemas.microsoft.com/office/powerpoint/2010/main" val="4019021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pic>
        <p:nvPicPr>
          <p:cNvPr id="7" name="図 6">
            <a:extLst>
              <a:ext uri="{FF2B5EF4-FFF2-40B4-BE49-F238E27FC236}">
                <a16:creationId xmlns:a16="http://schemas.microsoft.com/office/drawing/2014/main" id="{465E0A05-5CC1-EA4B-A8F3-4FDDF0E4B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pic>
        <p:nvPicPr>
          <p:cNvPr id="9" name="図 8">
            <a:extLst>
              <a:ext uri="{FF2B5EF4-FFF2-40B4-BE49-F238E27FC236}">
                <a16:creationId xmlns:a16="http://schemas.microsoft.com/office/drawing/2014/main" id="{46C20A97-9A9F-264D-B196-87E6713B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57350"/>
            <a:ext cx="4851400" cy="3543300"/>
          </a:xfrm>
          <a:prstGeom prst="rect">
            <a:avLst/>
          </a:prstGeom>
        </p:spPr>
      </p:pic>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a:t>駆動条件</a:t>
            </a:r>
            <a:r>
              <a:rPr kumimoji="1" lang="en-US" altLang="ja-JP" dirty="0"/>
              <a:t> : 1ns</a:t>
            </a:r>
            <a:r>
              <a:rPr kumimoji="1" lang="ja-JP" altLang="en-US"/>
              <a:t>パルス</a:t>
            </a:r>
            <a:r>
              <a:rPr kumimoji="1" lang="en-US" altLang="ja-JP" dirty="0"/>
              <a:t>, 1μs</a:t>
            </a:r>
            <a:r>
              <a:rPr kumimoji="1" lang="ja-JP" altLang="en-US"/>
              <a:t>周期</a:t>
            </a:r>
            <a:r>
              <a:rPr kumimoji="1" lang="en-US" altLang="ja-JP" dirty="0"/>
              <a:t> Duty</a:t>
            </a:r>
            <a:r>
              <a:rPr kumimoji="1" lang="ja-JP" altLang="en-US"/>
              <a:t>比</a:t>
            </a:r>
            <a:r>
              <a:rPr kumimoji="1" lang="en-US" altLang="ja-JP" dirty="0"/>
              <a:t>1:1000</a:t>
            </a:r>
            <a:endParaRPr kumimoji="1" lang="ja-JP" altLang="en-US"/>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867525" y="1469476"/>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spTree>
    <p:extLst>
      <p:ext uri="{BB962C8B-B14F-4D97-AF65-F5344CB8AC3E}">
        <p14:creationId xmlns:p14="http://schemas.microsoft.com/office/powerpoint/2010/main" val="1291784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70" y="717460"/>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10" y="2873304"/>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10" y="4776660"/>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22644" y="4587366"/>
            <a:ext cx="3994526" cy="1477328"/>
          </a:xfrm>
          <a:prstGeom prst="rect">
            <a:avLst/>
          </a:prstGeom>
          <a:noFill/>
        </p:spPr>
        <p:txBody>
          <a:bodyPr wrap="square" rtlCol="0">
            <a:spAutoFit/>
          </a:bodyPr>
          <a:lstStyle/>
          <a:p>
            <a:r>
              <a:rPr kumimoji="1" lang="ja-JP" altLang="en-US"/>
              <a:t>励起強度を大きくしても立ち上がりが早くならない。ピーク強度も増加し</a:t>
            </a:r>
            <a:r>
              <a:rPr lang="ja-JP" altLang="en-US"/>
              <a:t>ない。</a:t>
            </a:r>
            <a:endParaRPr lang="en-US" altLang="ja-JP" dirty="0"/>
          </a:p>
          <a:p>
            <a:r>
              <a:rPr kumimoji="1" lang="ja-JP" altLang="en-US"/>
              <a:t>→電気パルスが正しく印加されていない</a:t>
            </a:r>
            <a:r>
              <a:rPr lang="ja-JP" altLang="en-US"/>
              <a:t>。インピーダンス不整合。</a:t>
            </a:r>
            <a:endParaRPr kumimoji="1" lang="en-US" altLang="ja-JP" dirty="0"/>
          </a:p>
        </p:txBody>
      </p:sp>
      <p:pic>
        <p:nvPicPr>
          <p:cNvPr id="20" name="図 19">
            <a:extLst>
              <a:ext uri="{FF2B5EF4-FFF2-40B4-BE49-F238E27FC236}">
                <a16:creationId xmlns:a16="http://schemas.microsoft.com/office/drawing/2014/main" id="{893DF7CC-23D0-274D-BD43-4B89EBECFC79}"/>
              </a:ext>
            </a:extLst>
          </p:cNvPr>
          <p:cNvPicPr>
            <a:picLocks noChangeAspect="1"/>
          </p:cNvPicPr>
          <p:nvPr/>
        </p:nvPicPr>
        <p:blipFill rotWithShape="1">
          <a:blip r:embed="rId5">
            <a:extLst>
              <a:ext uri="{28A0092B-C50C-407E-A947-70E740481C1C}">
                <a14:useLocalDpi xmlns:a14="http://schemas.microsoft.com/office/drawing/2010/main" val="0"/>
              </a:ext>
            </a:extLst>
          </a:blip>
          <a:srcRect l="5183" t="8944" r="3327" b="10243"/>
          <a:stretch/>
        </p:blipFill>
        <p:spPr>
          <a:xfrm>
            <a:off x="5592662" y="913297"/>
            <a:ext cx="3255066" cy="1879591"/>
          </a:xfrm>
          <a:prstGeom prst="rect">
            <a:avLst/>
          </a:prstGeom>
        </p:spPr>
      </p:pic>
      <p:sp>
        <p:nvSpPr>
          <p:cNvPr id="21" name="テキスト ボックス 20">
            <a:extLst>
              <a:ext uri="{FF2B5EF4-FFF2-40B4-BE49-F238E27FC236}">
                <a16:creationId xmlns:a16="http://schemas.microsoft.com/office/drawing/2014/main" id="{60CC833C-B259-7241-B65E-51E9B1B0267B}"/>
              </a:ext>
            </a:extLst>
          </p:cNvPr>
          <p:cNvSpPr txBox="1"/>
          <p:nvPr/>
        </p:nvSpPr>
        <p:spPr>
          <a:xfrm>
            <a:off x="5657714" y="2911372"/>
            <a:ext cx="3124962" cy="461665"/>
          </a:xfrm>
          <a:prstGeom prst="rect">
            <a:avLst/>
          </a:prstGeom>
          <a:noFill/>
        </p:spPr>
        <p:txBody>
          <a:bodyPr wrap="square" rtlCol="0">
            <a:spAutoFit/>
          </a:bodyPr>
          <a:lstStyle/>
          <a:p>
            <a:r>
              <a:rPr kumimoji="1" lang="en-US" altLang="ja-JP" sz="1200" dirty="0"/>
              <a:t>3</a:t>
            </a:r>
            <a:r>
              <a:rPr kumimoji="1" lang="ja-JP" altLang="en-US" sz="1200"/>
              <a:t>周期試料の短パルス電流注入の様子</a:t>
            </a:r>
            <a:r>
              <a:rPr kumimoji="1" lang="en-US" altLang="ja-JP" sz="1200" dirty="0"/>
              <a:t> (L=300 </a:t>
            </a:r>
            <a:r>
              <a:rPr kumimoji="1" lang="en-US" altLang="ja-JP" sz="1200" dirty="0" err="1"/>
              <a:t>μm</a:t>
            </a:r>
            <a:r>
              <a:rPr kumimoji="1" lang="en-US" altLang="ja-JP" sz="1200" dirty="0"/>
              <a:t>)</a:t>
            </a:r>
            <a:endParaRPr kumimoji="1" lang="ja-JP" altLang="en-US" sz="1200"/>
          </a:p>
        </p:txBody>
      </p:sp>
    </p:spTree>
    <p:extLst>
      <p:ext uri="{BB962C8B-B14F-4D97-AF65-F5344CB8AC3E}">
        <p14:creationId xmlns:p14="http://schemas.microsoft.com/office/powerpoint/2010/main" val="3733563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22644" y="4587366"/>
            <a:ext cx="3994526" cy="369332"/>
          </a:xfrm>
          <a:prstGeom prst="rect">
            <a:avLst/>
          </a:prstGeom>
          <a:noFill/>
        </p:spPr>
        <p:txBody>
          <a:bodyPr wrap="square" rtlCol="0">
            <a:spAutoFit/>
          </a:bodyPr>
          <a:lstStyle/>
          <a:p>
            <a:r>
              <a:rPr lang="ja-JP" altLang="en-US"/>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pic>
        <p:nvPicPr>
          <p:cNvPr id="19" name="図 18">
            <a:extLst>
              <a:ext uri="{FF2B5EF4-FFF2-40B4-BE49-F238E27FC236}">
                <a16:creationId xmlns:a16="http://schemas.microsoft.com/office/drawing/2014/main" id="{DA8797C6-13EC-FF40-8698-204DF874C94F}"/>
              </a:ext>
            </a:extLst>
          </p:cNvPr>
          <p:cNvPicPr>
            <a:picLocks noChangeAspect="1"/>
          </p:cNvPicPr>
          <p:nvPr/>
        </p:nvPicPr>
        <p:blipFill rotWithShape="1">
          <a:blip r:embed="rId5">
            <a:extLst>
              <a:ext uri="{28A0092B-C50C-407E-A947-70E740481C1C}">
                <a14:useLocalDpi xmlns:a14="http://schemas.microsoft.com/office/drawing/2010/main" val="0"/>
              </a:ext>
            </a:extLst>
          </a:blip>
          <a:srcRect l="25333" t="52726" r="65000" b="29568"/>
          <a:stretch/>
        </p:blipFill>
        <p:spPr>
          <a:xfrm>
            <a:off x="6192774" y="1243021"/>
            <a:ext cx="530352" cy="1009647"/>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5815584" y="2625939"/>
            <a:ext cx="1671066" cy="369332"/>
          </a:xfrm>
          <a:prstGeom prst="rect">
            <a:avLst/>
          </a:prstGeom>
          <a:noFill/>
        </p:spPr>
        <p:txBody>
          <a:bodyPr wrap="square" rtlCol="0">
            <a:spAutoFit/>
          </a:bodyPr>
          <a:lstStyle/>
          <a:p>
            <a:r>
              <a:rPr kumimoji="1" lang="en-US" altLang="ja-JP" dirty="0"/>
              <a:t>Can type</a:t>
            </a:r>
            <a:endParaRPr kumimoji="1" lang="ja-JP" altLang="en-US"/>
          </a:p>
        </p:txBody>
      </p:sp>
    </p:spTree>
    <p:extLst>
      <p:ext uri="{BB962C8B-B14F-4D97-AF65-F5344CB8AC3E}">
        <p14:creationId xmlns:p14="http://schemas.microsoft.com/office/powerpoint/2010/main" val="1660168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9528AEE8-CE68-984F-884F-ABE610191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57350"/>
            <a:ext cx="4762500" cy="3543300"/>
          </a:xfrm>
          <a:prstGeom prst="rect">
            <a:avLst/>
          </a:prstGeom>
        </p:spPr>
      </p:pic>
      <p:pic>
        <p:nvPicPr>
          <p:cNvPr id="8" name="図 7">
            <a:extLst>
              <a:ext uri="{FF2B5EF4-FFF2-40B4-BE49-F238E27FC236}">
                <a16:creationId xmlns:a16="http://schemas.microsoft.com/office/drawing/2014/main" id="{F04A175F-72BE-6749-8F3F-CA37B2FE0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1472684"/>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1472684"/>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353312" y="5200650"/>
            <a:ext cx="4926330" cy="923330"/>
          </a:xfrm>
          <a:prstGeom prst="rect">
            <a:avLst/>
          </a:prstGeom>
          <a:noFill/>
        </p:spPr>
        <p:txBody>
          <a:bodyPr wrap="square" rtlCol="0">
            <a:spAutoFit/>
          </a:bodyPr>
          <a:lstStyle/>
          <a:p>
            <a:r>
              <a:rPr kumimoji="1" lang="ja-JP" altLang="en-US"/>
              <a:t>共振器長依存性が見られない</a:t>
            </a:r>
            <a:endParaRPr kumimoji="1" lang="en-US" altLang="ja-JP" dirty="0"/>
          </a:p>
          <a:p>
            <a:r>
              <a:rPr lang="ja-JP" altLang="en-US"/>
              <a:t>飽和</a:t>
            </a:r>
            <a:endParaRPr kumimoji="1" lang="en-US" altLang="ja-JP" dirty="0"/>
          </a:p>
          <a:p>
            <a:endParaRPr kumimoji="1" lang="ja-JP" altLang="en-US"/>
          </a:p>
        </p:txBody>
      </p:sp>
    </p:spTree>
    <p:extLst>
      <p:ext uri="{BB962C8B-B14F-4D97-AF65-F5344CB8AC3E}">
        <p14:creationId xmlns:p14="http://schemas.microsoft.com/office/powerpoint/2010/main" val="3315384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Tree>
    <p:extLst>
      <p:ext uri="{BB962C8B-B14F-4D97-AF65-F5344CB8AC3E}">
        <p14:creationId xmlns:p14="http://schemas.microsoft.com/office/powerpoint/2010/main" val="1805038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541338" y="2134092"/>
            <a:ext cx="7886700"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a:t>
            </a:r>
            <a:endParaRPr lang="en-US" altLang="ja-JP" sz="2000" dirty="0"/>
          </a:p>
          <a:p>
            <a:pPr>
              <a:buFont typeface="Wingdings" pitchFamily="2" charset="2"/>
              <a:buChar char="ü"/>
            </a:pPr>
            <a:r>
              <a:rPr lang="ja-JP" altLang="en-US" sz="2000" dirty="0"/>
              <a:t>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基礎的なキャリアダイナミクスの物理に直結</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3</a:t>
            </a:fld>
            <a:endParaRPr kumimoji="1" lang="ja-JP" altLang="en-US"/>
          </a:p>
        </p:txBody>
      </p:sp>
      <p:sp>
        <p:nvSpPr>
          <p:cNvPr id="5" name="テキスト ボックス 4">
            <a:extLst>
              <a:ext uri="{FF2B5EF4-FFF2-40B4-BE49-F238E27FC236}">
                <a16:creationId xmlns:a16="http://schemas.microsoft.com/office/drawing/2014/main" id="{6E01514D-0341-4048-86EE-FEA19778CDD4}"/>
              </a:ext>
            </a:extLst>
          </p:cNvPr>
          <p:cNvSpPr txBox="1"/>
          <p:nvPr/>
        </p:nvSpPr>
        <p:spPr>
          <a:xfrm>
            <a:off x="371475" y="5894686"/>
            <a:ext cx="8355430" cy="830997"/>
          </a:xfrm>
          <a:prstGeom prst="rect">
            <a:avLst/>
          </a:prstGeom>
          <a:noFill/>
        </p:spPr>
        <p:txBody>
          <a:bodyPr wrap="square" rtlCol="0">
            <a:spAutoFit/>
          </a:bodyPr>
          <a:lstStyle/>
          <a:p>
            <a:r>
              <a:rPr lang="ja-JP" altLang="en-US" sz="2400" dirty="0"/>
              <a:t>応用上重要な利得スイッチング用電流注入型の半導体レーザーの高速化に着目</a:t>
            </a:r>
            <a:endParaRPr kumimoji="1" lang="ja-JP" altLang="en-US" sz="2400" dirty="0"/>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541338" y="1303095"/>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Tree>
    <p:extLst>
      <p:ext uri="{BB962C8B-B14F-4D97-AF65-F5344CB8AC3E}">
        <p14:creationId xmlns:p14="http://schemas.microsoft.com/office/powerpoint/2010/main" val="391635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2538812418"/>
              </p:ext>
            </p:extLst>
          </p:nvPr>
        </p:nvGraphicFramePr>
        <p:xfrm>
          <a:off x="341791" y="4514175"/>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[2]</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198188" y="4168477"/>
            <a:ext cx="3342444" cy="369332"/>
          </a:xfrm>
          <a:prstGeom prst="rect">
            <a:avLst/>
          </a:prstGeom>
          <a:noFill/>
        </p:spPr>
        <p:txBody>
          <a:bodyPr wrap="square" rtlCol="0">
            <a:spAutoFit/>
          </a:bodyPr>
          <a:lstStyle/>
          <a:p>
            <a:r>
              <a:rPr kumimoji="1" lang="ja-JP" altLang="en-US" dirty="0"/>
              <a:t>電流注入利得スイッチング</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2573043" y="5390917"/>
            <a:ext cx="3192379" cy="369332"/>
          </a:xfrm>
          <a:prstGeom prst="rect">
            <a:avLst/>
          </a:prstGeom>
          <a:noFill/>
        </p:spPr>
        <p:txBody>
          <a:bodyPr wrap="square" rtlCol="0">
            <a:spAutoFit/>
          </a:bodyPr>
          <a:lstStyle/>
          <a:p>
            <a:r>
              <a:rPr lang="en-US" altLang="ja-JP" dirty="0"/>
              <a:t>[2]</a:t>
            </a:r>
            <a:r>
              <a:rPr kumimoji="1" lang="en-US" altLang="ja-JP" dirty="0"/>
              <a:t>Chen</a:t>
            </a:r>
            <a:r>
              <a:rPr kumimoji="1" lang="ja-JP" altLang="en-US" dirty="0" err="1"/>
              <a:t>さん</a:t>
            </a:r>
            <a:r>
              <a:rPr kumimoji="1" lang="ja-JP" altLang="en-US" dirty="0"/>
              <a:t>横山先生</a:t>
            </a:r>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5342262" y="3396687"/>
            <a:ext cx="4102483" cy="3497336"/>
            <a:chOff x="6773752" y="-268383"/>
            <a:chExt cx="4637327" cy="3953287"/>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637327" cy="3953287"/>
              <a:chOff x="6045729" y="174091"/>
              <a:chExt cx="6175029" cy="5264166"/>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076"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235721" y="4896719"/>
                <a:ext cx="4985037" cy="541538"/>
              </a:xfrm>
              <a:prstGeom prst="rect">
                <a:avLst/>
              </a:prstGeom>
              <a:noFill/>
            </p:spPr>
            <p:txBody>
              <a:bodyPr wrap="square" rtlCol="0">
                <a:spAutoFit/>
              </a:bodyPr>
              <a:lstStyle/>
              <a:p>
                <a:r>
                  <a:rPr kumimoji="1" lang="ja-JP" altLang="en-US" sz="1400" dirty="0"/>
                  <a:t>秋山研</a:t>
                </a:r>
                <a:r>
                  <a:rPr kumimoji="1" lang="en-US" altLang="ja-JP" sz="1400" dirty="0"/>
                  <a:t> </a:t>
                </a:r>
                <a:r>
                  <a:rPr kumimoji="1" lang="en-US" altLang="ja-JP" sz="1400" dirty="0" err="1"/>
                  <a:t>tao</a:t>
                </a:r>
                <a:r>
                  <a:rPr kumimoji="1" lang="ja-JP" altLang="en-US" sz="1400" dirty="0" err="1"/>
                  <a:t>さん</a:t>
                </a:r>
                <a:r>
                  <a:rPr kumimoji="1" lang="ja-JP" altLang="en-US" sz="14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2" y="2489982"/>
              <a:ext cx="1397613" cy="295716"/>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4</a:t>
            </a:fld>
            <a:endParaRPr lang="ja-JP" altLang="en-US"/>
          </a:p>
        </p:txBody>
      </p:sp>
      <p:grpSp>
        <p:nvGrpSpPr>
          <p:cNvPr id="36" name="グループ化 35">
            <a:extLst>
              <a:ext uri="{FF2B5EF4-FFF2-40B4-BE49-F238E27FC236}">
                <a16:creationId xmlns:a16="http://schemas.microsoft.com/office/drawing/2014/main" id="{20CAC886-2B52-45BC-B5E0-F2CF57F980AB}"/>
              </a:ext>
            </a:extLst>
          </p:cNvPr>
          <p:cNvGrpSpPr/>
          <p:nvPr/>
        </p:nvGrpSpPr>
        <p:grpSpPr>
          <a:xfrm>
            <a:off x="80760" y="752644"/>
            <a:ext cx="8663769" cy="1837689"/>
            <a:chOff x="80760" y="752644"/>
            <a:chExt cx="8663769" cy="1837689"/>
          </a:xfrm>
        </p:grpSpPr>
        <p:pic>
          <p:nvPicPr>
            <p:cNvPr id="37" name="図 36">
              <a:extLst>
                <a:ext uri="{FF2B5EF4-FFF2-40B4-BE49-F238E27FC236}">
                  <a16:creationId xmlns:a16="http://schemas.microsoft.com/office/drawing/2014/main" id="{0FB222E5-F9D6-41C0-BC2C-D09D8A1DA6BB}"/>
                </a:ext>
              </a:extLst>
            </p:cNvPr>
            <p:cNvPicPr>
              <a:picLocks noChangeAspect="1"/>
            </p:cNvPicPr>
            <p:nvPr/>
          </p:nvPicPr>
          <p:blipFill rotWithShape="1">
            <a:blip r:embed="rId7"/>
            <a:srcRect l="26909" t="42485" r="23909" b="39899"/>
            <a:stretch/>
          </p:blipFill>
          <p:spPr>
            <a:xfrm>
              <a:off x="1194206" y="1069104"/>
              <a:ext cx="7550323" cy="1521229"/>
            </a:xfrm>
            <a:prstGeom prst="rect">
              <a:avLst/>
            </a:prstGeom>
          </p:spPr>
        </p:pic>
        <p:sp>
          <p:nvSpPr>
            <p:cNvPr id="38" name="テキスト ボックス 37">
              <a:extLst>
                <a:ext uri="{FF2B5EF4-FFF2-40B4-BE49-F238E27FC236}">
                  <a16:creationId xmlns:a16="http://schemas.microsoft.com/office/drawing/2014/main" id="{E1126CD8-C479-464E-A013-99FB337E9766}"/>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9" name="テキスト ボックス 38">
              <a:extLst>
                <a:ext uri="{FF2B5EF4-FFF2-40B4-BE49-F238E27FC236}">
                  <a16:creationId xmlns:a16="http://schemas.microsoft.com/office/drawing/2014/main" id="{4609379E-0DE8-4E8D-9B4E-E450A295E192}"/>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40" name="テキスト ボックス 39">
              <a:extLst>
                <a:ext uri="{FF2B5EF4-FFF2-40B4-BE49-F238E27FC236}">
                  <a16:creationId xmlns:a16="http://schemas.microsoft.com/office/drawing/2014/main" id="{8453755E-AFA6-476F-86E4-5B834E4B3126}"/>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41" name="左中かっこ 40">
              <a:extLst>
                <a:ext uri="{FF2B5EF4-FFF2-40B4-BE49-F238E27FC236}">
                  <a16:creationId xmlns:a16="http://schemas.microsoft.com/office/drawing/2014/main" id="{AC16083B-48BE-4D25-9D40-A0B8FCC30967}"/>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9" name="図 18">
            <a:extLst>
              <a:ext uri="{FF2B5EF4-FFF2-40B4-BE49-F238E27FC236}">
                <a16:creationId xmlns:a16="http://schemas.microsoft.com/office/drawing/2014/main" id="{6C1DFA5D-8849-442D-8E6E-A9C90C9190A6}"/>
              </a:ext>
            </a:extLst>
          </p:cNvPr>
          <p:cNvPicPr>
            <a:picLocks noChangeAspect="1"/>
          </p:cNvPicPr>
          <p:nvPr/>
        </p:nvPicPr>
        <p:blipFill rotWithShape="1">
          <a:blip r:embed="rId8">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
        <p:nvSpPr>
          <p:cNvPr id="43" name="正方形/長方形 42">
            <a:extLst>
              <a:ext uri="{FF2B5EF4-FFF2-40B4-BE49-F238E27FC236}">
                <a16:creationId xmlns:a16="http://schemas.microsoft.com/office/drawing/2014/main" id="{EE44E7FC-99BB-4EDD-8675-E1B4D600C640}"/>
              </a:ext>
            </a:extLst>
          </p:cNvPr>
          <p:cNvSpPr/>
          <p:nvPr/>
        </p:nvSpPr>
        <p:spPr>
          <a:xfrm>
            <a:off x="7892959" y="3152001"/>
            <a:ext cx="1015021" cy="276999"/>
          </a:xfrm>
          <a:prstGeom prst="rect">
            <a:avLst/>
          </a:prstGeom>
        </p:spPr>
        <p:txBody>
          <a:bodyPr wrap="none">
            <a:spAutoFit/>
          </a:bodyPr>
          <a:lstStyle/>
          <a:p>
            <a:r>
              <a:rPr lang="en-US" altLang="ja-JP" sz="1200" dirty="0"/>
              <a:t>[1] </a:t>
            </a:r>
            <a:r>
              <a:rPr lang="ja-JP" altLang="en-US" sz="1200" dirty="0"/>
              <a:t>伊藤さん</a:t>
            </a:r>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spTree>
    <p:extLst>
      <p:ext uri="{BB962C8B-B14F-4D97-AF65-F5344CB8AC3E}">
        <p14:creationId xmlns:p14="http://schemas.microsoft.com/office/powerpoint/2010/main" val="2358962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146C3FE5-D4F3-40B4-AE6B-711F4816DDA3}"/>
              </a:ext>
            </a:extLst>
          </p:cNvPr>
          <p:cNvGrpSpPr/>
          <p:nvPr/>
        </p:nvGrpSpPr>
        <p:grpSpPr>
          <a:xfrm>
            <a:off x="80760" y="752644"/>
            <a:ext cx="6698883" cy="1837689"/>
            <a:chOff x="80760" y="752644"/>
            <a:chExt cx="6698883" cy="1837689"/>
          </a:xfrm>
        </p:grpSpPr>
        <p:pic>
          <p:nvPicPr>
            <p:cNvPr id="24" name="図 23">
              <a:extLst>
                <a:ext uri="{FF2B5EF4-FFF2-40B4-BE49-F238E27FC236}">
                  <a16:creationId xmlns:a16="http://schemas.microsoft.com/office/drawing/2014/main" id="{411C3B82-E472-4AB0-834A-389946C877A8}"/>
                </a:ext>
              </a:extLst>
            </p:cNvPr>
            <p:cNvPicPr>
              <a:picLocks noChangeAspect="1"/>
            </p:cNvPicPr>
            <p:nvPr/>
          </p:nvPicPr>
          <p:blipFill rotWithShape="1">
            <a:blip r:embed="rId3"/>
            <a:srcRect l="26909" t="42485" r="41768" b="39899"/>
            <a:stretch/>
          </p:blipFill>
          <p:spPr>
            <a:xfrm>
              <a:off x="1194206" y="1069104"/>
              <a:ext cx="4808661" cy="1521229"/>
            </a:xfrm>
            <a:prstGeom prst="rect">
              <a:avLst/>
            </a:prstGeom>
          </p:spPr>
        </p:pic>
        <p:sp>
          <p:nvSpPr>
            <p:cNvPr id="6" name="テキスト ボックス 5">
              <a:extLst>
                <a:ext uri="{FF2B5EF4-FFF2-40B4-BE49-F238E27FC236}">
                  <a16:creationId xmlns:a16="http://schemas.microsoft.com/office/drawing/2014/main" id="{916C27CA-7A13-446E-A987-7702CF6F82E2}"/>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22" name="テキスト ボックス 21">
              <a:extLst>
                <a:ext uri="{FF2B5EF4-FFF2-40B4-BE49-F238E27FC236}">
                  <a16:creationId xmlns:a16="http://schemas.microsoft.com/office/drawing/2014/main" id="{D82FB546-E2D3-0D46-BCFF-28989A601027}"/>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25" name="テキスト ボックス 24">
              <a:extLst>
                <a:ext uri="{FF2B5EF4-FFF2-40B4-BE49-F238E27FC236}">
                  <a16:creationId xmlns:a16="http://schemas.microsoft.com/office/drawing/2014/main" id="{F2D755A5-1C96-3949-B4C6-645A4406A4AE}"/>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26" name="左中かっこ 25">
              <a:extLst>
                <a:ext uri="{FF2B5EF4-FFF2-40B4-BE49-F238E27FC236}">
                  <a16:creationId xmlns:a16="http://schemas.microsoft.com/office/drawing/2014/main" id="{4A3EEC3E-652D-7746-9114-419B242588A4}"/>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958E16F8-6D0B-42E5-8FBD-14EFE0136BB3}"/>
              </a:ext>
            </a:extLst>
          </p:cNvPr>
          <p:cNvSpPr>
            <a:spLocks noGrp="1"/>
          </p:cNvSpPr>
          <p:nvPr>
            <p:ph type="sldNum" sz="quarter" idx="12"/>
          </p:nvPr>
        </p:nvSpPr>
        <p:spPr/>
        <p:txBody>
          <a:bodyPr/>
          <a:lstStyle/>
          <a:p>
            <a:fld id="{B1CF0B90-4240-4ABE-BCFA-150BA8095602}" type="slidenum">
              <a:rPr kumimoji="1" lang="ja-JP" altLang="en-US" smtClean="0"/>
              <a:t>5</a:t>
            </a:fld>
            <a:endParaRPr kumimoji="1" lang="ja-JP" altLang="en-US"/>
          </a:p>
        </p:txBody>
      </p:sp>
      <p:grpSp>
        <p:nvGrpSpPr>
          <p:cNvPr id="23" name="グループ化 22">
            <a:extLst>
              <a:ext uri="{FF2B5EF4-FFF2-40B4-BE49-F238E27FC236}">
                <a16:creationId xmlns:a16="http://schemas.microsoft.com/office/drawing/2014/main" id="{A8A48070-B3F4-4296-8F0D-6329F6196AD1}"/>
              </a:ext>
            </a:extLst>
          </p:cNvPr>
          <p:cNvGrpSpPr/>
          <p:nvPr/>
        </p:nvGrpSpPr>
        <p:grpSpPr>
          <a:xfrm>
            <a:off x="2238630" y="966418"/>
            <a:ext cx="3698327" cy="1772527"/>
            <a:chOff x="1133502" y="1803862"/>
            <a:chExt cx="3698327" cy="1772527"/>
          </a:xfrm>
        </p:grpSpPr>
        <p:sp>
          <p:nvSpPr>
            <p:cNvPr id="10" name="正方形/長方形 9">
              <a:extLst>
                <a:ext uri="{FF2B5EF4-FFF2-40B4-BE49-F238E27FC236}">
                  <a16:creationId xmlns:a16="http://schemas.microsoft.com/office/drawing/2014/main" id="{E5C5F213-5384-4F20-9CD9-DD6149CD5430}"/>
                </a:ext>
              </a:extLst>
            </p:cNvPr>
            <p:cNvSpPr/>
            <p:nvPr/>
          </p:nvSpPr>
          <p:spPr>
            <a:xfrm>
              <a:off x="2685010" y="2135251"/>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9773C54-3FAB-48F6-AF8F-32AC0E75ADF6}"/>
                </a:ext>
              </a:extLst>
            </p:cNvPr>
            <p:cNvSpPr/>
            <p:nvPr/>
          </p:nvSpPr>
          <p:spPr>
            <a:xfrm>
              <a:off x="1404851" y="2742417"/>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64EEFF7-8C91-4179-9C7A-D38ED3C1E8FE}"/>
                </a:ext>
              </a:extLst>
            </p:cNvPr>
            <p:cNvSpPr/>
            <p:nvPr/>
          </p:nvSpPr>
          <p:spPr>
            <a:xfrm>
              <a:off x="1404851" y="2135249"/>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F7F0448-8FB2-4D2C-AB2E-D5AF64DE809A}"/>
                </a:ext>
              </a:extLst>
            </p:cNvPr>
            <p:cNvSpPr txBox="1"/>
            <p:nvPr/>
          </p:nvSpPr>
          <p:spPr>
            <a:xfrm>
              <a:off x="2892827" y="1803862"/>
              <a:ext cx="1814541" cy="369332"/>
            </a:xfrm>
            <a:prstGeom prst="rect">
              <a:avLst/>
            </a:prstGeom>
            <a:noFill/>
          </p:spPr>
          <p:txBody>
            <a:bodyPr wrap="square" rtlCol="0">
              <a:spAutoFit/>
            </a:bodyPr>
            <a:lstStyle/>
            <a:p>
              <a:r>
                <a:rPr kumimoji="1" lang="ja-JP" altLang="en-US" dirty="0"/>
                <a:t>誘導放出</a:t>
              </a:r>
            </a:p>
          </p:txBody>
        </p:sp>
        <p:sp>
          <p:nvSpPr>
            <p:cNvPr id="17" name="テキスト ボックス 16">
              <a:extLst>
                <a:ext uri="{FF2B5EF4-FFF2-40B4-BE49-F238E27FC236}">
                  <a16:creationId xmlns:a16="http://schemas.microsoft.com/office/drawing/2014/main" id="{69DEF1C3-184D-497A-840E-309EED4C8B01}"/>
                </a:ext>
              </a:extLst>
            </p:cNvPr>
            <p:cNvSpPr txBox="1"/>
            <p:nvPr/>
          </p:nvSpPr>
          <p:spPr>
            <a:xfrm>
              <a:off x="1133502" y="1827014"/>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18" name="正方形/長方形 17">
              <a:extLst>
                <a:ext uri="{FF2B5EF4-FFF2-40B4-BE49-F238E27FC236}">
                  <a16:creationId xmlns:a16="http://schemas.microsoft.com/office/drawing/2014/main" id="{AC34F17A-E3EE-4B3E-B5B4-C6DD43C9BE06}"/>
                </a:ext>
              </a:extLst>
            </p:cNvPr>
            <p:cNvSpPr/>
            <p:nvPr/>
          </p:nvSpPr>
          <p:spPr>
            <a:xfrm>
              <a:off x="3056484" y="2742417"/>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82F7768-803D-413A-86C6-543F2332ED71}"/>
                </a:ext>
              </a:extLst>
            </p:cNvPr>
            <p:cNvSpPr txBox="1"/>
            <p:nvPr/>
          </p:nvSpPr>
          <p:spPr>
            <a:xfrm>
              <a:off x="3017288" y="3207057"/>
              <a:ext cx="1814541" cy="369332"/>
            </a:xfrm>
            <a:prstGeom prst="rect">
              <a:avLst/>
            </a:prstGeom>
            <a:noFill/>
          </p:spPr>
          <p:txBody>
            <a:bodyPr wrap="square" rtlCol="0">
              <a:spAutoFit/>
            </a:bodyPr>
            <a:lstStyle/>
            <a:p>
              <a:r>
                <a:rPr kumimoji="1" lang="ja-JP" altLang="en-US" dirty="0"/>
                <a:t>共振器寿命</a:t>
              </a:r>
            </a:p>
          </p:txBody>
        </p:sp>
      </p:grpSp>
      <p:pic>
        <p:nvPicPr>
          <p:cNvPr id="20" name="図 19">
            <a:extLst>
              <a:ext uri="{FF2B5EF4-FFF2-40B4-BE49-F238E27FC236}">
                <a16:creationId xmlns:a16="http://schemas.microsoft.com/office/drawing/2014/main" id="{42A5731B-3B01-4F1A-B662-E78AF3C12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22800"/>
            <a:ext cx="4401895" cy="2901438"/>
          </a:xfrm>
          <a:prstGeom prst="rect">
            <a:avLst/>
          </a:prstGeom>
        </p:spPr>
      </p:pic>
      <p:sp>
        <p:nvSpPr>
          <p:cNvPr id="21" name="テキスト ボックス 20">
            <a:extLst>
              <a:ext uri="{FF2B5EF4-FFF2-40B4-BE49-F238E27FC236}">
                <a16:creationId xmlns:a16="http://schemas.microsoft.com/office/drawing/2014/main" id="{D88481C9-406F-4A56-A17F-E91E6ED46823}"/>
              </a:ext>
            </a:extLst>
          </p:cNvPr>
          <p:cNvSpPr txBox="1"/>
          <p:nvPr/>
        </p:nvSpPr>
        <p:spPr>
          <a:xfrm>
            <a:off x="4538283" y="3370810"/>
            <a:ext cx="4992196" cy="2031325"/>
          </a:xfrm>
          <a:prstGeom prst="rect">
            <a:avLst/>
          </a:prstGeom>
          <a:noFill/>
        </p:spPr>
        <p:txBody>
          <a:bodyPr wrap="square" rtlCol="0">
            <a:spAutoFit/>
          </a:bodyPr>
          <a:lstStyle/>
          <a:p>
            <a:r>
              <a:rPr kumimoji="1" lang="ja-JP" altLang="en-US" dirty="0"/>
              <a:t>パルス幅を決める要因</a:t>
            </a:r>
            <a:endParaRPr kumimoji="1" lang="en-US" altLang="ja-JP" dirty="0"/>
          </a:p>
          <a:p>
            <a:pPr marL="285750" indent="-285750">
              <a:buFont typeface="Wingdings" panose="05000000000000000000" pitchFamily="2" charset="2"/>
              <a:buChar char="ü"/>
            </a:pPr>
            <a:r>
              <a:rPr lang="ja-JP" altLang="en-US" dirty="0"/>
              <a:t>モード利得の大きさ</a:t>
            </a:r>
            <a:endParaRPr lang="en-US" altLang="ja-JP" dirty="0"/>
          </a:p>
          <a:p>
            <a:pPr lvl="1"/>
            <a:r>
              <a:rPr lang="ja-JP" altLang="en-US" dirty="0"/>
              <a:t>→大きくしたい</a:t>
            </a:r>
            <a:r>
              <a:rPr lang="en-US" altLang="ja-JP" dirty="0"/>
              <a:t>		</a:t>
            </a:r>
          </a:p>
          <a:p>
            <a:pPr marL="285750" indent="-285750">
              <a:buFont typeface="Wingdings" panose="05000000000000000000" pitchFamily="2" charset="2"/>
              <a:buChar char="ü"/>
            </a:pPr>
            <a:r>
              <a:rPr kumimoji="1" lang="ja-JP" altLang="en-US" dirty="0"/>
              <a:t>共振器寿命</a:t>
            </a:r>
            <a:r>
              <a:rPr kumimoji="1" lang="en-US" altLang="ja-JP" dirty="0"/>
              <a:t>  </a:t>
            </a:r>
          </a:p>
          <a:p>
            <a:pPr marL="742950" lvl="1" indent="-285750">
              <a:buFont typeface="Wingdings" panose="05000000000000000000" pitchFamily="2" charset="2"/>
              <a:buChar char="ü"/>
            </a:pPr>
            <a:r>
              <a:rPr lang="ja-JP" altLang="en-US" dirty="0"/>
              <a:t>短くしたい</a:t>
            </a:r>
            <a:endParaRPr kumimoji="1" lang="en-US" altLang="ja-JP" dirty="0"/>
          </a:p>
          <a:p>
            <a:pPr marL="285750" indent="-285750">
              <a:buFont typeface="Wingdings" panose="05000000000000000000" pitchFamily="2" charset="2"/>
              <a:buChar char="ü"/>
            </a:pPr>
            <a:endParaRPr lang="en-US" altLang="ja-JP" dirty="0"/>
          </a:p>
          <a:p>
            <a:r>
              <a:rPr kumimoji="1" lang="en-US" altLang="ja-JP" dirty="0"/>
              <a:t>		</a:t>
            </a:r>
            <a:endParaRPr kumimoji="1" lang="ja-JP" altLang="en-US" dirty="0"/>
          </a:p>
        </p:txBody>
      </p:sp>
      <p:sp>
        <p:nvSpPr>
          <p:cNvPr id="27" name="タイトル 1">
            <a:extLst>
              <a:ext uri="{FF2B5EF4-FFF2-40B4-BE49-F238E27FC236}">
                <a16:creationId xmlns:a16="http://schemas.microsoft.com/office/drawing/2014/main" id="{A1CB6142-0662-489D-9BED-4B2236F522E7}"/>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sp>
        <p:nvSpPr>
          <p:cNvPr id="7" name="テキスト ボックス 6">
            <a:extLst>
              <a:ext uri="{FF2B5EF4-FFF2-40B4-BE49-F238E27FC236}">
                <a16:creationId xmlns:a16="http://schemas.microsoft.com/office/drawing/2014/main" id="{D03140ED-698A-46A5-B31C-45098559F823}"/>
              </a:ext>
            </a:extLst>
          </p:cNvPr>
          <p:cNvSpPr txBox="1"/>
          <p:nvPr/>
        </p:nvSpPr>
        <p:spPr>
          <a:xfrm>
            <a:off x="275649" y="6508748"/>
            <a:ext cx="2674695" cy="369332"/>
          </a:xfrm>
          <a:prstGeom prst="rect">
            <a:avLst/>
          </a:prstGeom>
          <a:noFill/>
        </p:spPr>
        <p:txBody>
          <a:bodyPr wrap="square" rtlCol="0">
            <a:spAutoFit/>
          </a:bodyPr>
          <a:lstStyle/>
          <a:p>
            <a:r>
              <a:rPr kumimoji="1" lang="en-US" altLang="ja-JP" dirty="0"/>
              <a:t>Chen</a:t>
            </a:r>
            <a:r>
              <a:rPr kumimoji="1" lang="ja-JP" altLang="en-US" dirty="0"/>
              <a:t>さん</a:t>
            </a:r>
          </a:p>
        </p:txBody>
      </p:sp>
    </p:spTree>
    <p:extLst>
      <p:ext uri="{BB962C8B-B14F-4D97-AF65-F5344CB8AC3E}">
        <p14:creationId xmlns:p14="http://schemas.microsoft.com/office/powerpoint/2010/main" val="354778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4802291" y="2109420"/>
            <a:ext cx="4029046" cy="360527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935534" y="2781797"/>
            <a:ext cx="657226"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312663" y="3318178"/>
            <a:ext cx="5734561" cy="1754326"/>
          </a:xfrm>
          <a:prstGeom prst="rect">
            <a:avLst/>
          </a:prstGeom>
          <a:noFill/>
        </p:spPr>
        <p:txBody>
          <a:bodyPr wrap="square" rtlCol="0">
            <a:spAutoFit/>
          </a:bodyPr>
          <a:lstStyle/>
          <a:p>
            <a:r>
              <a:rPr lang="ja-JP" altLang="en-US" dirty="0"/>
              <a:t>短パルス化</a:t>
            </a:r>
            <a:endParaRPr kumimoji="1" lang="en-US" altLang="ja-JP" dirty="0"/>
          </a:p>
          <a:p>
            <a:pPr marL="285750" indent="-285750">
              <a:buFont typeface="Wingdings" panose="05000000000000000000" pitchFamily="2" charset="2"/>
              <a:buChar char="ü"/>
            </a:pPr>
            <a:r>
              <a:rPr lang="en-US" altLang="ja-JP" dirty="0" err="1"/>
              <a:t>Γg</a:t>
            </a:r>
            <a:r>
              <a:rPr lang="ja-JP" altLang="en-US" dirty="0"/>
              <a:t>を大きくする　→多重量子井戸化</a:t>
            </a:r>
            <a:endParaRPr lang="en-US" altLang="ja-JP" dirty="0"/>
          </a:p>
          <a:p>
            <a:pPr marL="285750" indent="-285750">
              <a:buFont typeface="Wingdings" panose="05000000000000000000" pitchFamily="2" charset="2"/>
              <a:buChar char="ü"/>
            </a:pPr>
            <a:endParaRPr lang="en-US" altLang="ja-JP" dirty="0"/>
          </a:p>
          <a:p>
            <a:pPr marL="285750" indent="-285750">
              <a:buFont typeface="Wingdings" panose="05000000000000000000" pitchFamily="2" charset="2"/>
              <a:buChar char="ü"/>
            </a:pPr>
            <a:endParaRPr lang="en-US" altLang="ja-JP" dirty="0"/>
          </a:p>
          <a:p>
            <a:r>
              <a:rPr lang="en-US" altLang="ja-JP" dirty="0"/>
              <a:t>		</a:t>
            </a:r>
          </a:p>
          <a:p>
            <a:pPr marL="285750" indent="-285750">
              <a:buFont typeface="Wingdings" panose="05000000000000000000" pitchFamily="2" charset="2"/>
              <a:buChar char="ü"/>
            </a:pPr>
            <a:r>
              <a:rPr kumimoji="1" lang="en-US" altLang="ja-JP" dirty="0"/>
              <a:t> </a:t>
            </a:r>
            <a:r>
              <a:rPr kumimoji="1" lang="en-US" altLang="ja-JP" dirty="0" err="1"/>
              <a:t>τp</a:t>
            </a:r>
            <a:r>
              <a:rPr kumimoji="1" lang="ja-JP" altLang="en-US" dirty="0"/>
              <a:t>を小さくする　→短共振器化</a:t>
            </a:r>
            <a:endParaRPr kumimoji="1" lang="en-US" altLang="ja-JP" dirty="0"/>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456275" y="3018438"/>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112313" y="4116372"/>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38662C5F-300A-4B4A-BD5E-79470AAA89EA}"/>
              </a:ext>
            </a:extLst>
          </p:cNvPr>
          <p:cNvPicPr>
            <a:picLocks noChangeAspect="1"/>
          </p:cNvPicPr>
          <p:nvPr/>
        </p:nvPicPr>
        <p:blipFill rotWithShape="1">
          <a:blip r:embed="rId3">
            <a:extLst>
              <a:ext uri="{28A0092B-C50C-407E-A947-70E740481C1C}">
                <a14:useLocalDpi xmlns:a14="http://schemas.microsoft.com/office/drawing/2010/main" val="0"/>
              </a:ext>
            </a:extLst>
          </a:blip>
          <a:srcRect r="51564" b="8681"/>
          <a:stretch/>
        </p:blipFill>
        <p:spPr>
          <a:xfrm>
            <a:off x="9422609" y="4499906"/>
            <a:ext cx="2891134" cy="487095"/>
          </a:xfrm>
          <a:prstGeom prst="rect">
            <a:avLst/>
          </a:prstGeom>
        </p:spPr>
      </p:pic>
      <p:sp>
        <p:nvSpPr>
          <p:cNvPr id="40" name="フリーフォーム 39">
            <a:extLst>
              <a:ext uri="{FF2B5EF4-FFF2-40B4-BE49-F238E27FC236}">
                <a16:creationId xmlns:a16="http://schemas.microsoft.com/office/drawing/2014/main" id="{F99091CA-AE43-2747-A7E5-4E424A21BF7A}"/>
              </a:ext>
            </a:extLst>
          </p:cNvPr>
          <p:cNvSpPr/>
          <p:nvPr/>
        </p:nvSpPr>
        <p:spPr>
          <a:xfrm rot="5400000">
            <a:off x="4669397" y="3680500"/>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660550" y="3018438"/>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288012" y="4032853"/>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6873672" y="3680500"/>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521932" y="3969994"/>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5775085" y="1911847"/>
            <a:ext cx="2083458" cy="425749"/>
            <a:chOff x="5782049" y="1911847"/>
            <a:chExt cx="2083458" cy="425749"/>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782049" y="1911847"/>
              <a:ext cx="2083458"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69773" y="1940055"/>
              <a:ext cx="1908011" cy="369332"/>
            </a:xfrm>
            <a:prstGeom prst="rect">
              <a:avLst/>
            </a:prstGeom>
            <a:noFill/>
          </p:spPr>
          <p:txBody>
            <a:bodyPr wrap="square" rtlCol="0">
              <a:spAutoFit/>
            </a:bodyPr>
            <a:lstStyle/>
            <a:p>
              <a:r>
                <a:rPr kumimoji="1" lang="ja-JP" altLang="en-US" dirty="0"/>
                <a:t>多重量子井戸化</a:t>
              </a:r>
            </a:p>
          </p:txBody>
        </p:sp>
      </p:gr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sp>
        <p:nvSpPr>
          <p:cNvPr id="31" name="テキスト ボックス 30">
            <a:extLst>
              <a:ext uri="{FF2B5EF4-FFF2-40B4-BE49-F238E27FC236}">
                <a16:creationId xmlns:a16="http://schemas.microsoft.com/office/drawing/2014/main" id="{783CF15D-918B-4372-8ECD-0A4BDD0C1335}"/>
              </a:ext>
            </a:extLst>
          </p:cNvPr>
          <p:cNvSpPr txBox="1"/>
          <p:nvPr/>
        </p:nvSpPr>
        <p:spPr>
          <a:xfrm>
            <a:off x="410377" y="1143303"/>
            <a:ext cx="4992196" cy="2031325"/>
          </a:xfrm>
          <a:prstGeom prst="rect">
            <a:avLst/>
          </a:prstGeom>
          <a:noFill/>
        </p:spPr>
        <p:txBody>
          <a:bodyPr wrap="square" rtlCol="0">
            <a:spAutoFit/>
          </a:bodyPr>
          <a:lstStyle/>
          <a:p>
            <a:r>
              <a:rPr kumimoji="1" lang="ja-JP" altLang="en-US" dirty="0"/>
              <a:t>パルス幅を決める要因</a:t>
            </a:r>
            <a:endParaRPr kumimoji="1" lang="en-US" altLang="ja-JP" dirty="0"/>
          </a:p>
          <a:p>
            <a:pPr marL="285750" indent="-285750">
              <a:buFont typeface="Wingdings" panose="05000000000000000000" pitchFamily="2" charset="2"/>
              <a:buChar char="ü"/>
            </a:pPr>
            <a:r>
              <a:rPr lang="ja-JP" altLang="en-US" dirty="0"/>
              <a:t>モード利得の大きさ</a:t>
            </a:r>
            <a:endParaRPr lang="en-US" altLang="ja-JP" dirty="0"/>
          </a:p>
          <a:p>
            <a:pPr lvl="1"/>
            <a:r>
              <a:rPr lang="ja-JP" altLang="en-US" dirty="0"/>
              <a:t>→大きくしたい</a:t>
            </a:r>
            <a:r>
              <a:rPr lang="en-US" altLang="ja-JP" dirty="0"/>
              <a:t>		</a:t>
            </a:r>
          </a:p>
          <a:p>
            <a:pPr marL="285750" indent="-285750">
              <a:buFont typeface="Wingdings" panose="05000000000000000000" pitchFamily="2" charset="2"/>
              <a:buChar char="ü"/>
            </a:pPr>
            <a:r>
              <a:rPr kumimoji="1" lang="ja-JP" altLang="en-US" dirty="0"/>
              <a:t>共振器寿命</a:t>
            </a:r>
            <a:r>
              <a:rPr kumimoji="1" lang="en-US" altLang="ja-JP" dirty="0"/>
              <a:t>  </a:t>
            </a:r>
          </a:p>
          <a:p>
            <a:pPr lvl="1"/>
            <a:r>
              <a:rPr lang="ja-JP" altLang="en-US" dirty="0"/>
              <a:t>→短くしたい</a:t>
            </a:r>
            <a:endParaRPr kumimoji="1" lang="en-US" altLang="ja-JP" dirty="0"/>
          </a:p>
          <a:p>
            <a:pPr marL="285750" indent="-285750">
              <a:buFont typeface="Wingdings" panose="05000000000000000000" pitchFamily="2" charset="2"/>
              <a:buChar char="ü"/>
            </a:pPr>
            <a:endParaRPr lang="en-US" altLang="ja-JP" dirty="0"/>
          </a:p>
          <a:p>
            <a:r>
              <a:rPr kumimoji="1" lang="en-US" altLang="ja-JP" dirty="0"/>
              <a:t>		</a:t>
            </a:r>
            <a:endParaRPr kumimoji="1" lang="ja-JP" altLang="en-US" dirty="0"/>
          </a:p>
        </p:txBody>
      </p:sp>
      <p:pic>
        <p:nvPicPr>
          <p:cNvPr id="5" name="図 4">
            <a:extLst>
              <a:ext uri="{FF2B5EF4-FFF2-40B4-BE49-F238E27FC236}">
                <a16:creationId xmlns:a16="http://schemas.microsoft.com/office/drawing/2014/main" id="{254C3403-408F-42B3-8894-1D2F6BE6BDEF}"/>
              </a:ext>
            </a:extLst>
          </p:cNvPr>
          <p:cNvPicPr>
            <a:picLocks noChangeAspect="1"/>
          </p:cNvPicPr>
          <p:nvPr/>
        </p:nvPicPr>
        <p:blipFill rotWithShape="1">
          <a:blip r:embed="rId4"/>
          <a:srcRect l="34722" t="43298" r="49361" b="50001"/>
          <a:stretch/>
        </p:blipFill>
        <p:spPr>
          <a:xfrm>
            <a:off x="598922" y="5072504"/>
            <a:ext cx="3482327" cy="824768"/>
          </a:xfrm>
          <a:prstGeom prst="rect">
            <a:avLst/>
          </a:prstGeom>
        </p:spPr>
      </p:pic>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5"/>
          <a:srcRect l="37830" t="34778" r="49396" b="60723"/>
          <a:stretch/>
        </p:blipFill>
        <p:spPr>
          <a:xfrm>
            <a:off x="598922" y="4023230"/>
            <a:ext cx="2978537" cy="590074"/>
          </a:xfrm>
          <a:prstGeom prst="rect">
            <a:avLst/>
          </a:prstGeom>
        </p:spPr>
      </p:pic>
      <p:sp>
        <p:nvSpPr>
          <p:cNvPr id="13" name="テキスト ボックス 12">
            <a:extLst>
              <a:ext uri="{FF2B5EF4-FFF2-40B4-BE49-F238E27FC236}">
                <a16:creationId xmlns:a16="http://schemas.microsoft.com/office/drawing/2014/main" id="{1651223E-7795-496C-B041-B09E60FBA516}"/>
              </a:ext>
            </a:extLst>
          </p:cNvPr>
          <p:cNvSpPr txBox="1"/>
          <p:nvPr/>
        </p:nvSpPr>
        <p:spPr>
          <a:xfrm>
            <a:off x="5181601" y="2448808"/>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4974941" y="2602522"/>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026697" y="4067357"/>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504120" y="3762236"/>
                <a:ext cx="11779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504120" y="3762236"/>
                <a:ext cx="1177993" cy="369332"/>
              </a:xfrm>
              <a:prstGeom prst="rect">
                <a:avLst/>
              </a:prstGeom>
              <a:blipFill>
                <a:blip r:embed="rId6"/>
                <a:stretch>
                  <a:fillRect/>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493717" y="3005909"/>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676242" y="2845447"/>
            <a:ext cx="928418" cy="276999"/>
          </a:xfrm>
          <a:prstGeom prst="rect">
            <a:avLst/>
          </a:prstGeom>
          <a:noFill/>
        </p:spPr>
        <p:txBody>
          <a:bodyPr wrap="square" rtlCol="0">
            <a:spAutoFit/>
          </a:bodyPr>
          <a:lstStyle/>
          <a:p>
            <a:r>
              <a:rPr kumimoji="1" lang="ja-JP" altLang="en-US" sz="1200" dirty="0"/>
              <a:t>光の分布</a:t>
            </a:r>
          </a:p>
        </p:txBody>
      </p:sp>
    </p:spTree>
    <p:extLst>
      <p:ext uri="{BB962C8B-B14F-4D97-AF65-F5344CB8AC3E}">
        <p14:creationId xmlns:p14="http://schemas.microsoft.com/office/powerpoint/2010/main" val="146485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93675" y="372090"/>
            <a:ext cx="9602258" cy="315911"/>
          </a:xfrm>
        </p:spPr>
        <p:txBody>
          <a:bodyPr>
            <a:normAutofit fontScale="90000"/>
          </a:bodyPr>
          <a:lstStyle/>
          <a:p>
            <a:r>
              <a:rPr kumimoji="1" lang="ja-JP" altLang="en-US" u="sng" dirty="0"/>
              <a:t>背景</a:t>
            </a:r>
            <a:r>
              <a:rPr kumimoji="1" lang="en-US" altLang="ja-JP" u="sng" dirty="0"/>
              <a:t> :</a:t>
            </a:r>
            <a:r>
              <a:rPr lang="ja-JP" altLang="en-US" u="sng" dirty="0"/>
              <a:t> </a:t>
            </a:r>
            <a:r>
              <a:rPr lang="en-US" altLang="ja-JP" u="sng" dirty="0" err="1"/>
              <a:t>InGaAs</a:t>
            </a:r>
            <a:r>
              <a:rPr lang="ja-JP" altLang="en-US" u="sng" dirty="0"/>
              <a:t>系材料の多重量子井戸化</a:t>
            </a:r>
            <a:endParaRPr kumimoji="1" lang="ja-JP" altLang="en-US"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709" y="4417090"/>
            <a:ext cx="2690923" cy="2018192"/>
          </a:xfrm>
          <a:prstGeom prst="rect">
            <a:avLst/>
          </a:prstGeom>
          <a:noFill/>
          <a:extLst>
            <a:ext uri="{909E8E84-426E-40DD-AFC4-6F175D3DCCD1}">
              <a14:hiddenFill xmlns:a14="http://schemas.microsoft.com/office/drawing/2010/main">
                <a:solidFill>
                  <a:srgbClr val="FFFFFF"/>
                </a:solidFill>
              </a14:hiddenFill>
            </a:ext>
          </a:extLst>
        </p:spPr>
      </p:pic>
      <p:pic>
        <p:nvPicPr>
          <p:cNvPr id="42" name="図 41">
            <a:extLst>
              <a:ext uri="{FF2B5EF4-FFF2-40B4-BE49-F238E27FC236}">
                <a16:creationId xmlns:a16="http://schemas.microsoft.com/office/drawing/2014/main" id="{1B0684A4-BFBF-46E1-A55E-E642C09715B6}"/>
              </a:ext>
            </a:extLst>
          </p:cNvPr>
          <p:cNvPicPr>
            <a:picLocks noChangeAspect="1"/>
          </p:cNvPicPr>
          <p:nvPr/>
        </p:nvPicPr>
        <p:blipFill>
          <a:blip r:embed="rId4"/>
          <a:stretch>
            <a:fillRect/>
          </a:stretch>
        </p:blipFill>
        <p:spPr>
          <a:xfrm>
            <a:off x="9521879" y="5429175"/>
            <a:ext cx="2815555" cy="2646610"/>
          </a:xfrm>
          <a:prstGeom prst="rect">
            <a:avLst/>
          </a:prstGeom>
        </p:spPr>
      </p:pic>
      <p:sp>
        <p:nvSpPr>
          <p:cNvPr id="45" name="テキスト ボックス 44">
            <a:extLst>
              <a:ext uri="{FF2B5EF4-FFF2-40B4-BE49-F238E27FC236}">
                <a16:creationId xmlns:a16="http://schemas.microsoft.com/office/drawing/2014/main" id="{0F32450E-BC1C-4A60-BB37-C0008B47F66F}"/>
              </a:ext>
            </a:extLst>
          </p:cNvPr>
          <p:cNvSpPr txBox="1"/>
          <p:nvPr/>
        </p:nvSpPr>
        <p:spPr>
          <a:xfrm>
            <a:off x="223482" y="2098966"/>
            <a:ext cx="4826187"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 </a:t>
            </a:r>
            <a:r>
              <a:rPr lang="en-US" altLang="ja-JP" dirty="0" err="1"/>
              <a:t>μm</a:t>
            </a:r>
            <a:r>
              <a:rPr lang="ja-JP" altLang="en-US" dirty="0"/>
              <a:t>波長帯発光材料・・・</a:t>
            </a:r>
            <a:r>
              <a:rPr kumimoji="1" lang="en-US" altLang="ja-JP" dirty="0" err="1"/>
              <a:t>InGaAs</a:t>
            </a:r>
            <a:endParaRPr kumimoji="1" lang="ja-JP" altLang="en-US" dirty="0"/>
          </a:p>
        </p:txBody>
      </p:sp>
      <p:sp>
        <p:nvSpPr>
          <p:cNvPr id="46" name="テキスト ボックス 45">
            <a:extLst>
              <a:ext uri="{FF2B5EF4-FFF2-40B4-BE49-F238E27FC236}">
                <a16:creationId xmlns:a16="http://schemas.microsoft.com/office/drawing/2014/main" id="{0C241E7B-2CE3-456A-95A8-F307FA44628A}"/>
              </a:ext>
            </a:extLst>
          </p:cNvPr>
          <p:cNvSpPr txBox="1"/>
          <p:nvPr/>
        </p:nvSpPr>
        <p:spPr>
          <a:xfrm>
            <a:off x="459827" y="2687283"/>
            <a:ext cx="3645566" cy="646331"/>
          </a:xfrm>
          <a:prstGeom prst="rect">
            <a:avLst/>
          </a:prstGeom>
          <a:noFill/>
        </p:spPr>
        <p:txBody>
          <a:bodyPr wrap="square" rtlCol="0">
            <a:spAutoFit/>
          </a:bodyPr>
          <a:lstStyle/>
          <a:p>
            <a:r>
              <a:rPr kumimoji="1" lang="en-US" altLang="ja-JP" dirty="0"/>
              <a:t>GaAs</a:t>
            </a:r>
            <a:r>
              <a:rPr kumimoji="1" lang="ja-JP" altLang="en-US" dirty="0"/>
              <a:t>基板に格子整合させながら厚く積むことができない</a:t>
            </a:r>
          </a:p>
        </p:txBody>
      </p:sp>
      <p:grpSp>
        <p:nvGrpSpPr>
          <p:cNvPr id="49" name="グループ化 48">
            <a:extLst>
              <a:ext uri="{FF2B5EF4-FFF2-40B4-BE49-F238E27FC236}">
                <a16:creationId xmlns:a16="http://schemas.microsoft.com/office/drawing/2014/main" id="{86035E56-B65B-41C6-A398-BAA525E09966}"/>
              </a:ext>
            </a:extLst>
          </p:cNvPr>
          <p:cNvGrpSpPr/>
          <p:nvPr/>
        </p:nvGrpSpPr>
        <p:grpSpPr>
          <a:xfrm>
            <a:off x="4337153" y="851008"/>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5"/>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6"/>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7"/>
          <a:srcRect l="23290" t="18931" r="35573" b="22583"/>
          <a:stretch/>
        </p:blipFill>
        <p:spPr>
          <a:xfrm>
            <a:off x="966612" y="4522303"/>
            <a:ext cx="2862891" cy="2289530"/>
          </a:xfrm>
          <a:prstGeom prst="rect">
            <a:avLst/>
          </a:prstGeom>
        </p:spPr>
      </p:pic>
      <p:sp>
        <p:nvSpPr>
          <p:cNvPr id="51" name="テキスト ボックス 50">
            <a:extLst>
              <a:ext uri="{FF2B5EF4-FFF2-40B4-BE49-F238E27FC236}">
                <a16:creationId xmlns:a16="http://schemas.microsoft.com/office/drawing/2014/main" id="{C080E278-5CC3-4E39-89F6-BAEA015751D8}"/>
              </a:ext>
            </a:extLst>
          </p:cNvPr>
          <p:cNvSpPr txBox="1"/>
          <p:nvPr/>
        </p:nvSpPr>
        <p:spPr>
          <a:xfrm>
            <a:off x="155943" y="3816653"/>
            <a:ext cx="4826187"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GaAsP</a:t>
            </a:r>
            <a:r>
              <a:rPr kumimoji="1" lang="ja-JP" altLang="en-US" dirty="0"/>
              <a:t>をバリア層として</a:t>
            </a:r>
            <a:r>
              <a:rPr lang="ja-JP" altLang="en-US" dirty="0"/>
              <a:t>歪補償を行いながら多重化</a:t>
            </a:r>
            <a:endParaRPr kumimoji="1" lang="ja-JP" altLang="en-US" dirty="0"/>
          </a:p>
        </p:txBody>
      </p:sp>
    </p:spTree>
    <p:extLst>
      <p:ext uri="{BB962C8B-B14F-4D97-AF65-F5344CB8AC3E}">
        <p14:creationId xmlns:p14="http://schemas.microsoft.com/office/powerpoint/2010/main" val="3444718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190FECC0-BB27-42AE-99EE-2FBCDCE51FB9}"/>
              </a:ext>
            </a:extLst>
          </p:cNvPr>
          <p:cNvSpPr txBox="1"/>
          <p:nvPr/>
        </p:nvSpPr>
        <p:spPr>
          <a:xfrm>
            <a:off x="745956" y="1001410"/>
            <a:ext cx="10118559" cy="584775"/>
          </a:xfrm>
          <a:prstGeom prst="rect">
            <a:avLst/>
          </a:prstGeom>
          <a:noFill/>
        </p:spPr>
        <p:txBody>
          <a:bodyPr wrap="square" rtlCol="0">
            <a:spAutoFit/>
          </a:bodyPr>
          <a:lstStyle/>
          <a:p>
            <a:r>
              <a:rPr kumimoji="1" lang="ja-JP" altLang="en-US" sz="3200" dirty="0"/>
              <a:t>☆利得スイッチングパルスの高速化</a:t>
            </a:r>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本研究の目的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1056425" y="2364696"/>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1541224" y="3511047"/>
            <a:ext cx="2643999" cy="1938992"/>
          </a:xfrm>
          <a:prstGeom prst="rect">
            <a:avLst/>
          </a:prstGeom>
          <a:noFill/>
        </p:spPr>
        <p:txBody>
          <a:bodyPr wrap="square" rtlCol="0">
            <a:spAutoFit/>
          </a:bodyPr>
          <a:lstStyle/>
          <a:p>
            <a:r>
              <a:rPr lang="ja-JP" altLang="en-US" sz="2400" dirty="0"/>
              <a:t>設計</a:t>
            </a:r>
            <a:endParaRPr lang="en-US" altLang="ja-JP" sz="2400" dirty="0"/>
          </a:p>
          <a:p>
            <a:pPr marL="285750" indent="-285750">
              <a:buFont typeface="Arial" panose="020B0604020202020204" pitchFamily="34" charset="0"/>
              <a:buChar char="•"/>
            </a:pPr>
            <a:endParaRPr lang="en-US" altLang="ja-JP" sz="2400" dirty="0"/>
          </a:p>
          <a:p>
            <a:r>
              <a:rPr lang="ja-JP" altLang="en-US" sz="2400" dirty="0"/>
              <a:t>生産</a:t>
            </a:r>
            <a:endParaRPr lang="en-US" altLang="ja-JP" sz="2400" dirty="0"/>
          </a:p>
          <a:p>
            <a:pPr marL="285750" indent="-285750">
              <a:buFont typeface="Arial" panose="020B0604020202020204" pitchFamily="34" charset="0"/>
              <a:buChar char="•"/>
            </a:pPr>
            <a:endParaRPr lang="en-US" altLang="ja-JP" sz="2400" dirty="0"/>
          </a:p>
          <a:p>
            <a:r>
              <a:rPr kumimoji="1" lang="ja-JP" altLang="en-US" sz="2400" dirty="0"/>
              <a:t>評価測定、</a:t>
            </a:r>
            <a:r>
              <a:rPr lang="ja-JP" altLang="en-US" sz="2400" dirty="0"/>
              <a:t>解析</a:t>
            </a:r>
            <a:endParaRPr kumimoji="1" lang="ja-JP" altLang="en-US" sz="2400" dirty="0"/>
          </a:p>
        </p:txBody>
      </p:sp>
      <p:sp>
        <p:nvSpPr>
          <p:cNvPr id="14" name="屈折矢印 6">
            <a:extLst>
              <a:ext uri="{FF2B5EF4-FFF2-40B4-BE49-F238E27FC236}">
                <a16:creationId xmlns:a16="http://schemas.microsoft.com/office/drawing/2014/main" id="{A3D27D7F-22B7-46E1-8FB7-3E69EDF3F730}"/>
              </a:ext>
            </a:extLst>
          </p:cNvPr>
          <p:cNvSpPr/>
          <p:nvPr/>
        </p:nvSpPr>
        <p:spPr>
          <a:xfrm flipH="1">
            <a:off x="286940" y="4572964"/>
            <a:ext cx="1206791" cy="1488957"/>
          </a:xfrm>
          <a:prstGeom prst="bentUpArrow">
            <a:avLst>
              <a:gd name="adj1" fmla="val 12610"/>
              <a:gd name="adj2" fmla="val 17562"/>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屈折矢印 7">
            <a:extLst>
              <a:ext uri="{FF2B5EF4-FFF2-40B4-BE49-F238E27FC236}">
                <a16:creationId xmlns:a16="http://schemas.microsoft.com/office/drawing/2014/main" id="{9F1F5AA8-D78D-47EF-ACFB-2EB7B46C2155}"/>
              </a:ext>
            </a:extLst>
          </p:cNvPr>
          <p:cNvSpPr/>
          <p:nvPr/>
        </p:nvSpPr>
        <p:spPr>
          <a:xfrm rot="10800000" flipH="1">
            <a:off x="495950" y="2775865"/>
            <a:ext cx="1600427" cy="639091"/>
          </a:xfrm>
          <a:prstGeom prst="bentUpArrow">
            <a:avLst>
              <a:gd name="adj1" fmla="val 25167"/>
              <a:gd name="adj2" fmla="val 23912"/>
              <a:gd name="adj3" fmla="val 309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AB71710-D552-4DCD-BA3C-17493DD11740}"/>
              </a:ext>
            </a:extLst>
          </p:cNvPr>
          <p:cNvSpPr txBox="1"/>
          <p:nvPr/>
        </p:nvSpPr>
        <p:spPr>
          <a:xfrm>
            <a:off x="-1681448" y="1466771"/>
            <a:ext cx="2809437" cy="491826"/>
          </a:xfrm>
          <a:prstGeom prst="rect">
            <a:avLst/>
          </a:prstGeom>
          <a:noFill/>
        </p:spPr>
        <p:txBody>
          <a:bodyPr wrap="square" rtlCol="0">
            <a:spAutoFit/>
          </a:bodyPr>
          <a:lstStyle/>
          <a:p>
            <a:r>
              <a:rPr kumimoji="1" lang="ja-JP" altLang="en-US" dirty="0"/>
              <a:t>フィードバック</a:t>
            </a:r>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5125142" y="2487282"/>
            <a:ext cx="3850413" cy="926431"/>
          </a:xfrm>
          <a:prstGeom prst="wedgeRectCallout">
            <a:avLst>
              <a:gd name="adj1" fmla="val -123084"/>
              <a:gd name="adj2" fmla="val 84729"/>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歪補償多重量子井戸レーザーデバイスの設計</a:t>
            </a: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5064984" y="4713800"/>
            <a:ext cx="3970730" cy="1465041"/>
          </a:xfrm>
          <a:prstGeom prst="wedgeRectCallout">
            <a:avLst>
              <a:gd name="adj1" fmla="val -81761"/>
              <a:gd name="adj2" fmla="val -13416"/>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電流注入による品質評価測定</a:t>
            </a:r>
            <a:endParaRPr lang="en-US" altLang="ja-JP" dirty="0">
              <a:solidFill>
                <a:srgbClr val="FF0000"/>
              </a:solidFill>
            </a:endParaRPr>
          </a:p>
          <a:p>
            <a:pPr marL="285750" indent="-285750">
              <a:buFont typeface="Arial" panose="020B0604020202020204" pitchFamily="34" charset="0"/>
              <a:buChar char="•"/>
            </a:pPr>
            <a:r>
              <a:rPr lang="en-US" altLang="ja-JP" dirty="0">
                <a:solidFill>
                  <a:srgbClr val="FF0000"/>
                </a:solidFill>
              </a:rPr>
              <a:t>DC</a:t>
            </a:r>
            <a:r>
              <a:rPr lang="ja-JP" altLang="en-US" dirty="0">
                <a:solidFill>
                  <a:srgbClr val="FF0000"/>
                </a:solidFill>
              </a:rPr>
              <a:t>電流注入による多重量子井戸によるモード利得増大への有利性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短パルス電流注入による利得スイッチング動作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5064985" y="399219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dirty="0">
                <a:solidFill>
                  <a:schemeClr val="tx1"/>
                </a:solidFill>
              </a:rPr>
              <a:t>デバイス化を行う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1724428" y="4728553"/>
            <a:ext cx="466252" cy="187548"/>
          </a:xfrm>
          <a:prstGeom prst="downArrow">
            <a:avLst>
              <a:gd name="adj1" fmla="val 3461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屈折矢印 6">
            <a:extLst>
              <a:ext uri="{FF2B5EF4-FFF2-40B4-BE49-F238E27FC236}">
                <a16:creationId xmlns:a16="http://schemas.microsoft.com/office/drawing/2014/main" id="{ACE1B555-A5E9-4444-B238-D076FD45AA85}"/>
              </a:ext>
            </a:extLst>
          </p:cNvPr>
          <p:cNvSpPr/>
          <p:nvPr/>
        </p:nvSpPr>
        <p:spPr>
          <a:xfrm rot="16200000" flipH="1">
            <a:off x="1198974" y="5334691"/>
            <a:ext cx="684501" cy="969599"/>
          </a:xfrm>
          <a:prstGeom prst="bentUpArrow">
            <a:avLst>
              <a:gd name="adj1" fmla="val 21110"/>
              <a:gd name="adj2" fmla="val 26042"/>
              <a:gd name="adj3"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屈折矢印 6">
            <a:extLst>
              <a:ext uri="{FF2B5EF4-FFF2-40B4-BE49-F238E27FC236}">
                <a16:creationId xmlns:a16="http://schemas.microsoft.com/office/drawing/2014/main" id="{ED103D6C-4D16-4F19-9AB1-8E470DD00793}"/>
              </a:ext>
            </a:extLst>
          </p:cNvPr>
          <p:cNvSpPr/>
          <p:nvPr/>
        </p:nvSpPr>
        <p:spPr>
          <a:xfrm rot="5400000" flipH="1">
            <a:off x="-271070" y="3399214"/>
            <a:ext cx="2274274" cy="860192"/>
          </a:xfrm>
          <a:prstGeom prst="bentUpArrow">
            <a:avLst>
              <a:gd name="adj1" fmla="val 16699"/>
              <a:gd name="adj2" fmla="val 17763"/>
              <a:gd name="adj3"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1709674" y="4050183"/>
            <a:ext cx="466252" cy="187548"/>
          </a:xfrm>
          <a:prstGeom prst="downArrow">
            <a:avLst>
              <a:gd name="adj1" fmla="val 3461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78547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3151</TotalTime>
  <Words>1370</Words>
  <Application>Microsoft Office PowerPoint</Application>
  <PresentationFormat>画面に合わせる (4:3)</PresentationFormat>
  <Paragraphs>342</Paragraphs>
  <Slides>37</Slides>
  <Notes>12</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37</vt:i4>
      </vt:variant>
    </vt:vector>
  </HeadingPairs>
  <TitlesOfParts>
    <vt:vector size="44"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目次</vt:lpstr>
      <vt:lpstr>背景</vt:lpstr>
      <vt:lpstr>背景 : 利得スイッチング</vt:lpstr>
      <vt:lpstr>背景 : 利得スイッチング</vt:lpstr>
      <vt:lpstr>背景 : 光パルスの高速化</vt:lpstr>
      <vt:lpstr>背景 : InGaAs系材料の多重量子井戸化</vt:lpstr>
      <vt:lpstr>本研究の目的</vt:lpstr>
      <vt:lpstr>目次</vt:lpstr>
      <vt:lpstr>試料構造</vt:lpstr>
      <vt:lpstr>試料構造</vt:lpstr>
      <vt:lpstr>測定方法</vt:lpstr>
      <vt:lpstr>目次</vt:lpstr>
      <vt:lpstr>目次</vt:lpstr>
      <vt:lpstr>測定結果 : DC ブロードコンタクト</vt:lpstr>
      <vt:lpstr>測定結果 : DC ブロードコンタクト</vt:lpstr>
      <vt:lpstr>測定結果 : ブロードコンタクトレーザー</vt:lpstr>
      <vt:lpstr>測定結果 : DC ブロードコンタクト</vt:lpstr>
      <vt:lpstr>測定結果 : ブロードコンタクトレーザー</vt:lpstr>
      <vt:lpstr>測定結果 : ブロードコンタクトレーザーまとめ</vt:lpstr>
      <vt:lpstr>目次</vt:lpstr>
      <vt:lpstr>測定結果 : リッジ導波路型レーザー　定常電流注入</vt:lpstr>
      <vt:lpstr>PowerPoint プレゼンテーション</vt:lpstr>
      <vt:lpstr>測定結果 : リッジ導波路型レーザー　定常電流注入</vt:lpstr>
      <vt:lpstr>PowerPoint プレゼンテーション</vt:lpstr>
      <vt:lpstr>測定結果 : リッジ導波路型レーザー　定常電流注入</vt:lpstr>
      <vt:lpstr>測定結果 : リッジ導波路型レーザー　定常電流注入</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N</cp:lastModifiedBy>
  <cp:revision>109</cp:revision>
  <dcterms:created xsi:type="dcterms:W3CDTF">2019-01-05T08:06:48Z</dcterms:created>
  <dcterms:modified xsi:type="dcterms:W3CDTF">2019-01-09T12:22:13Z</dcterms:modified>
</cp:coreProperties>
</file>